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</p:sldMasterIdLst>
  <p:notesMasterIdLst>
    <p:notesMasterId r:id="rId36"/>
  </p:notesMasterIdLst>
  <p:sldIdLst>
    <p:sldId id="256" r:id="rId2"/>
    <p:sldId id="318" r:id="rId3"/>
    <p:sldId id="352" r:id="rId4"/>
    <p:sldId id="324" r:id="rId5"/>
    <p:sldId id="343" r:id="rId6"/>
    <p:sldId id="325" r:id="rId7"/>
    <p:sldId id="353" r:id="rId8"/>
    <p:sldId id="327" r:id="rId9"/>
    <p:sldId id="328" r:id="rId10"/>
    <p:sldId id="329" r:id="rId11"/>
    <p:sldId id="330" r:id="rId12"/>
    <p:sldId id="331" r:id="rId13"/>
    <p:sldId id="336" r:id="rId14"/>
    <p:sldId id="337" r:id="rId15"/>
    <p:sldId id="333" r:id="rId16"/>
    <p:sldId id="332" r:id="rId17"/>
    <p:sldId id="334" r:id="rId18"/>
    <p:sldId id="338" r:id="rId19"/>
    <p:sldId id="354" r:id="rId20"/>
    <p:sldId id="322" r:id="rId21"/>
    <p:sldId id="339" r:id="rId22"/>
    <p:sldId id="323" r:id="rId23"/>
    <p:sldId id="341" r:id="rId24"/>
    <p:sldId id="317" r:id="rId25"/>
    <p:sldId id="340" r:id="rId26"/>
    <p:sldId id="342" r:id="rId27"/>
    <p:sldId id="355" r:id="rId28"/>
    <p:sldId id="335" r:id="rId29"/>
    <p:sldId id="346" r:id="rId30"/>
    <p:sldId id="344" r:id="rId31"/>
    <p:sldId id="345" r:id="rId32"/>
    <p:sldId id="347" r:id="rId33"/>
    <p:sldId id="350" r:id="rId34"/>
    <p:sldId id="35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2837" autoAdjust="0"/>
  </p:normalViewPr>
  <p:slideViewPr>
    <p:cSldViewPr snapToGrid="0">
      <p:cViewPr varScale="1">
        <p:scale>
          <a:sx n="117" d="100"/>
          <a:sy n="117" d="100"/>
        </p:scale>
        <p:origin x="-12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4"/>
    </p:cViewPr>
  </p:outlin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10DAD-4AED-4D61-ABF2-B7AFEF49E5C7}" type="datetimeFigureOut">
              <a:rPr lang="en-US" smtClean="0"/>
              <a:pPr/>
              <a:t>2/9/2018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18838-FEFC-498A-BD08-18C1D57EED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Pogledati:</a:t>
            </a:r>
            <a:r>
              <a:rPr lang="hr-HR" baseline="0" dirty="0" smtClean="0"/>
              <a:t> V. Knapp, Novi izvori energije, Energija fisije i fuzije.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Naim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Afgan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all., Sustainable Energy Development, Renewable and Sustainable Energy Review 2, 235-286, 1998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Naim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H.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Afgan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 all., Sustainable Energy Development, Renewable and Sustainable Energy Review 2, 235-286, 1998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18838-FEFC-498A-BD08-18C1D57EEDD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3"/>
            <a:ext cx="9144000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107" y="1905000"/>
            <a:ext cx="6859786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488AD-F38F-4263-8968-D90FFE218B71}" type="datetime2">
              <a:rPr lang="hr-HR" smtClean="0"/>
              <a:pPr/>
              <a:t>petak, 9. veljača 2018.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Energetika 2013/2014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1" y="0"/>
            <a:ext cx="6987724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6915759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3558725" y="3357038"/>
            <a:ext cx="6858000" cy="143930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685800"/>
            <a:ext cx="559708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B01B-F57A-4B40-A625-33131775A4EB}" type="datetime2">
              <a:rPr lang="hr-HR" smtClean="0"/>
              <a:pPr/>
              <a:t>petak, 9. veljača 2018.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Energetika 2013/2014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0868" y="685800"/>
            <a:ext cx="971804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9723"/>
            <a:ext cx="8424936" cy="114455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424936" cy="468052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400"/>
              </a:spcBef>
              <a:buSzPct val="125000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CDD9-CD85-4F0D-A10E-74E0053B4888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Energetika 2013/2014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"/>
            <a:ext cx="9144000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9144000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068" y="1905000"/>
            <a:ext cx="6859035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173809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793" y="4714633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107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29" y="1905000"/>
            <a:ext cx="3313277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7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6329" y="1905000"/>
            <a:ext cx="3313277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29" y="2743201"/>
            <a:ext cx="3313277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4D124-C9FB-4264-A9E2-9676EB7E8470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Energetika 2013/2014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9144000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4F31-9432-4F06-8574-08B185D1E7CA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Energetika 2013/2014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337153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107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590" y="2087880"/>
            <a:ext cx="4344531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142107" y="1905000"/>
            <a:ext cx="4616636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956" y="3429000"/>
            <a:ext cx="2057936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1CA7-B628-41D8-96AB-D823360E81D0}" type="datetime2">
              <a:rPr lang="hr-HR" smtClean="0"/>
              <a:pPr/>
              <a:t>petak, 9. veljača 2018.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Energetika 2013/2014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80493" y="2087880"/>
            <a:ext cx="4339864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89723"/>
            <a:ext cx="8352928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hidden">
          <a:xfrm>
            <a:off x="0" y="1628777"/>
            <a:ext cx="9144000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9"/>
            <a:ext cx="9144000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35292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536" y="6597352"/>
            <a:ext cx="2376264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F555631-A647-49A1-A874-AD17BA41750A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7824" y="6597352"/>
            <a:ext cx="338437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Energetika 2013/2014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621970"/>
            <a:ext cx="478994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793" y="1470257"/>
            <a:ext cx="9142413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per_recycling" TargetMode="External"/><Relationship Id="rId2" Type="http://schemas.openxmlformats.org/officeDocument/2006/relationships/hyperlink" Target="http://en.wikipedia.org/wiki/Aluminium_recycl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errous_metal_recycling" TargetMode="External"/><Relationship Id="rId5" Type="http://schemas.openxmlformats.org/officeDocument/2006/relationships/hyperlink" Target="http://en.wikipedia.org/wiki/Plastic_recycling" TargetMode="External"/><Relationship Id="rId4" Type="http://schemas.openxmlformats.org/officeDocument/2006/relationships/hyperlink" Target="http://en.wikipedia.org/wiki/Glass_recyclin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Energetika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107" y="5029200"/>
            <a:ext cx="6173808" cy="1424136"/>
          </a:xfrm>
        </p:spPr>
        <p:txBody>
          <a:bodyPr>
            <a:normAutofit lnSpcReduction="10000"/>
          </a:bodyPr>
          <a:lstStyle/>
          <a:p>
            <a:r>
              <a:rPr lang="hr-HR" sz="2800" dirty="0" smtClean="0"/>
              <a:t>Predavanja 7-9</a:t>
            </a:r>
            <a:endParaRPr lang="hr-HR" sz="2800" dirty="0" smtClean="0"/>
          </a:p>
          <a:p>
            <a:r>
              <a:rPr lang="hr-HR" i="1" dirty="0" smtClean="0">
                <a:solidFill>
                  <a:srgbClr val="00467A"/>
                </a:solidFill>
              </a:rPr>
              <a:t>Energija i okoliš</a:t>
            </a:r>
          </a:p>
          <a:p>
            <a:endParaRPr lang="hr-HR" dirty="0" smtClean="0"/>
          </a:p>
          <a:p>
            <a:r>
              <a:rPr lang="hr-HR" dirty="0" smtClean="0"/>
              <a:t>2017/2018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Promjena koncentracije CO</a:t>
            </a:r>
            <a:r>
              <a:rPr lang="pl-PL" baseline="-25000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Danas je </a:t>
            </a:r>
            <a:r>
              <a:rPr lang="en-US" sz="2200" dirty="0" err="1" smtClean="0"/>
              <a:t>poznato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se </a:t>
            </a:r>
            <a:r>
              <a:rPr lang="en-US" sz="2200" dirty="0" err="1" smtClean="0"/>
              <a:t>koncentracija</a:t>
            </a:r>
            <a:r>
              <a:rPr lang="en-US" sz="2200" dirty="0" smtClean="0"/>
              <a:t> </a:t>
            </a:r>
            <a:r>
              <a:rPr lang="en-US" sz="2200" dirty="0" err="1" smtClean="0"/>
              <a:t>ugljičnog</a:t>
            </a:r>
            <a:r>
              <a:rPr lang="en-US" sz="2200" dirty="0" smtClean="0"/>
              <a:t> </a:t>
            </a:r>
            <a:r>
              <a:rPr lang="en-US" sz="2200" dirty="0" err="1" smtClean="0"/>
              <a:t>dioksida</a:t>
            </a:r>
            <a:r>
              <a:rPr lang="en-US" sz="2200" dirty="0" smtClean="0"/>
              <a:t> </a:t>
            </a:r>
            <a:r>
              <a:rPr lang="en-US" sz="2200" dirty="0" err="1" smtClean="0"/>
              <a:t>značajno</a:t>
            </a:r>
            <a:r>
              <a:rPr lang="en-US" sz="2200" dirty="0" smtClean="0"/>
              <a:t> </a:t>
            </a:r>
            <a:r>
              <a:rPr lang="en-US" sz="2200" dirty="0" err="1" smtClean="0"/>
              <a:t>povećala</a:t>
            </a:r>
            <a:r>
              <a:rPr lang="en-US" sz="2200" dirty="0" smtClean="0"/>
              <a:t> </a:t>
            </a:r>
            <a:r>
              <a:rPr lang="en-US" sz="2200" dirty="0" err="1" smtClean="0"/>
              <a:t>tijekom</a:t>
            </a:r>
            <a:r>
              <a:rPr lang="en-US" sz="2200" dirty="0" smtClean="0"/>
              <a:t> </a:t>
            </a:r>
            <a:r>
              <a:rPr lang="en-US" sz="2200" dirty="0" err="1" smtClean="0"/>
              <a:t>posljednjeg</a:t>
            </a:r>
            <a:r>
              <a:rPr lang="en-US" sz="2200" dirty="0" smtClean="0"/>
              <a:t> </a:t>
            </a:r>
            <a:r>
              <a:rPr lang="en-US" sz="2200" dirty="0" err="1" smtClean="0"/>
              <a:t>stoljeća</a:t>
            </a:r>
            <a:r>
              <a:rPr lang="en-US" sz="2200" dirty="0" smtClean="0"/>
              <a:t>, </a:t>
            </a:r>
            <a:r>
              <a:rPr lang="en-US" sz="2200" dirty="0" err="1" smtClean="0"/>
              <a:t>te</a:t>
            </a:r>
            <a:r>
              <a:rPr lang="en-US" sz="2200" dirty="0" smtClean="0"/>
              <a:t> je </a:t>
            </a:r>
            <a:r>
              <a:rPr lang="en-US" sz="2200" dirty="0" err="1" smtClean="0"/>
              <a:t>gotovo</a:t>
            </a:r>
            <a:r>
              <a:rPr lang="en-US" sz="2200" dirty="0" smtClean="0"/>
              <a:t> </a:t>
            </a:r>
            <a:r>
              <a:rPr lang="en-US" sz="2200" dirty="0" err="1" smtClean="0"/>
              <a:t>sigurno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je to </a:t>
            </a:r>
            <a:r>
              <a:rPr lang="en-US" sz="2200" dirty="0" err="1" smtClean="0"/>
              <a:t>posljedica</a:t>
            </a:r>
            <a:r>
              <a:rPr lang="en-US" sz="2200" dirty="0" smtClean="0"/>
              <a:t> </a:t>
            </a:r>
            <a:r>
              <a:rPr lang="en-US" sz="2200" dirty="0" err="1" smtClean="0"/>
              <a:t>ljudske</a:t>
            </a:r>
            <a:r>
              <a:rPr lang="en-US" sz="2200" dirty="0" smtClean="0"/>
              <a:t> </a:t>
            </a:r>
            <a:r>
              <a:rPr lang="en-US" sz="2200" dirty="0" err="1" smtClean="0"/>
              <a:t>aktivnosti</a:t>
            </a:r>
            <a:r>
              <a:rPr lang="hr-HR" sz="2200" dirty="0" smtClean="0"/>
              <a:t> – </a:t>
            </a:r>
            <a:r>
              <a:rPr lang="hr-HR" sz="2200" b="1" dirty="0" smtClean="0"/>
              <a:t>povećane emisije</a:t>
            </a:r>
            <a:r>
              <a:rPr lang="hr-HR" sz="2200" dirty="0" smtClean="0"/>
              <a:t>, ali i </a:t>
            </a:r>
            <a:r>
              <a:rPr lang="hr-HR" sz="2200" b="1" dirty="0" smtClean="0"/>
              <a:t>nestajanje šuma</a:t>
            </a:r>
          </a:p>
          <a:p>
            <a:r>
              <a:rPr lang="en-US" sz="2200" dirty="0" err="1" smtClean="0"/>
              <a:t>Najznačajnija</a:t>
            </a:r>
            <a:r>
              <a:rPr lang="en-US" sz="2200" dirty="0" smtClean="0"/>
              <a:t> </a:t>
            </a:r>
            <a:r>
              <a:rPr lang="en-US" sz="2200" dirty="0" err="1" smtClean="0"/>
              <a:t>ljudska</a:t>
            </a:r>
            <a:r>
              <a:rPr lang="en-US" sz="2200" dirty="0" smtClean="0"/>
              <a:t> </a:t>
            </a:r>
            <a:r>
              <a:rPr lang="en-US" sz="2200" dirty="0" err="1" smtClean="0"/>
              <a:t>aktivnost</a:t>
            </a:r>
            <a:r>
              <a:rPr lang="en-US" sz="2200" dirty="0" smtClean="0"/>
              <a:t> </a:t>
            </a:r>
            <a:r>
              <a:rPr lang="en-US" sz="2200" dirty="0" err="1" smtClean="0"/>
              <a:t>koja</a:t>
            </a:r>
            <a:r>
              <a:rPr lang="en-US" sz="2200" dirty="0" smtClean="0"/>
              <a:t> </a:t>
            </a:r>
            <a:r>
              <a:rPr lang="en-US" sz="2200" dirty="0" err="1" smtClean="0"/>
              <a:t>ima</a:t>
            </a:r>
            <a:r>
              <a:rPr lang="en-US" sz="2200" dirty="0" smtClean="0"/>
              <a:t> </a:t>
            </a:r>
            <a:r>
              <a:rPr lang="en-US" sz="2200" dirty="0" err="1" smtClean="0"/>
              <a:t>za</a:t>
            </a:r>
            <a:r>
              <a:rPr lang="en-US" sz="2200" dirty="0" smtClean="0"/>
              <a:t> </a:t>
            </a:r>
            <a:r>
              <a:rPr lang="en-US" sz="2200" dirty="0" err="1" smtClean="0"/>
              <a:t>posljedicu</a:t>
            </a:r>
            <a:r>
              <a:rPr lang="en-US" sz="2200" dirty="0" smtClean="0"/>
              <a:t> </a:t>
            </a:r>
            <a:r>
              <a:rPr lang="en-US" sz="2200" dirty="0" err="1" smtClean="0"/>
              <a:t>emisije</a:t>
            </a:r>
            <a:r>
              <a:rPr lang="en-US" sz="2200" dirty="0" smtClean="0"/>
              <a:t> </a:t>
            </a:r>
            <a:r>
              <a:rPr lang="en-US" sz="2200" dirty="0" err="1" smtClean="0"/>
              <a:t>ugljičnog</a:t>
            </a:r>
            <a:r>
              <a:rPr lang="en-US" sz="2200" dirty="0" smtClean="0"/>
              <a:t> </a:t>
            </a:r>
            <a:r>
              <a:rPr lang="en-US" sz="2200" dirty="0" err="1" smtClean="0"/>
              <a:t>dioksida</a:t>
            </a:r>
            <a:r>
              <a:rPr lang="en-US" sz="2200" dirty="0" smtClean="0"/>
              <a:t> je </a:t>
            </a:r>
            <a:r>
              <a:rPr lang="en-US" sz="2200" dirty="0" err="1" smtClean="0"/>
              <a:t>izgaranje</a:t>
            </a:r>
            <a:r>
              <a:rPr lang="en-US" sz="2200" dirty="0" smtClean="0"/>
              <a:t> </a:t>
            </a:r>
            <a:r>
              <a:rPr lang="en-US" sz="2200" dirty="0" err="1" smtClean="0"/>
              <a:t>fosilnih</a:t>
            </a:r>
            <a:r>
              <a:rPr lang="en-US" sz="2200" dirty="0" smtClean="0"/>
              <a:t> </a:t>
            </a:r>
            <a:r>
              <a:rPr lang="en-US" sz="2200" dirty="0" err="1" smtClean="0"/>
              <a:t>goriva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95454-0385-4F23-9406-C71F6746CE54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9" name="Picture 3" descr="D:\Documents\Nastava 2013\Energetika\Pictures\PpmC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7859" y="3614574"/>
            <a:ext cx="4820979" cy="2904565"/>
          </a:xfrm>
          <a:prstGeom prst="rect">
            <a:avLst/>
          </a:prstGeom>
          <a:noFill/>
        </p:spPr>
      </p:pic>
      <p:pic>
        <p:nvPicPr>
          <p:cNvPr id="4100" name="Picture 4" descr="D:\Documents\Nastava 2013\Energetika\Pictures\PpmCO2_l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682" y="3611013"/>
            <a:ext cx="3890328" cy="291725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Promjene srednje temperature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808" y="1700808"/>
            <a:ext cx="4466920" cy="4710750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Kako povećanje koncentracije SP utječe na temperaturu?</a:t>
            </a:r>
          </a:p>
          <a:p>
            <a:r>
              <a:rPr lang="hr-HR" dirty="0" smtClean="0"/>
              <a:t>Uzrok u ljudskom djelovanju?</a:t>
            </a:r>
          </a:p>
          <a:p>
            <a:endParaRPr lang="hr-HR" dirty="0" smtClean="0"/>
          </a:p>
          <a:p>
            <a:r>
              <a:rPr lang="hr-HR" b="1" dirty="0" smtClean="0"/>
              <a:t>U</a:t>
            </a:r>
            <a:r>
              <a:rPr lang="en-US" b="1" dirty="0" err="1" smtClean="0"/>
              <a:t>srednjen</a:t>
            </a:r>
            <a:r>
              <a:rPr lang="hr-HR" b="1" dirty="0" smtClean="0"/>
              <a:t>a </a:t>
            </a:r>
            <a:r>
              <a:rPr lang="en-US" b="1" dirty="0" err="1" smtClean="0"/>
              <a:t>globalna</a:t>
            </a:r>
            <a:r>
              <a:rPr lang="en-US" b="1" dirty="0" smtClean="0"/>
              <a:t> </a:t>
            </a:r>
            <a:r>
              <a:rPr lang="en-US" b="1" dirty="0" err="1" smtClean="0"/>
              <a:t>temperatura</a:t>
            </a:r>
            <a:r>
              <a:rPr lang="hr-HR" b="1" dirty="0" smtClean="0"/>
              <a:t> </a:t>
            </a:r>
            <a:r>
              <a:rPr lang="hr-HR" dirty="0" smtClean="0"/>
              <a:t>– mjeri se u velikom broju stanica </a:t>
            </a:r>
            <a:r>
              <a:rPr lang="en-US" dirty="0" smtClean="0"/>
              <a:t>s </a:t>
            </a:r>
            <a:r>
              <a:rPr lang="en-US" dirty="0" err="1" smtClean="0"/>
              <a:t>nepoznatom</a:t>
            </a:r>
            <a:r>
              <a:rPr lang="en-US" dirty="0" smtClean="0"/>
              <a:t> </a:t>
            </a:r>
            <a:r>
              <a:rPr lang="en-US" dirty="0" err="1" smtClean="0"/>
              <a:t>točnošću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često</a:t>
            </a:r>
            <a:r>
              <a:rPr lang="en-US" dirty="0" smtClean="0"/>
              <a:t> </a:t>
            </a:r>
            <a:r>
              <a:rPr lang="en-US" dirty="0" err="1" smtClean="0"/>
              <a:t>stanica</a:t>
            </a:r>
            <a:r>
              <a:rPr lang="en-US" dirty="0" smtClean="0"/>
              <a:t> </a:t>
            </a:r>
            <a:r>
              <a:rPr lang="en-US" dirty="0" err="1" smtClean="0"/>
              <a:t>smještenih</a:t>
            </a:r>
            <a:r>
              <a:rPr lang="en-US" dirty="0" smtClean="0"/>
              <a:t> u </a:t>
            </a:r>
            <a:r>
              <a:rPr lang="en-US" dirty="0" err="1" smtClean="0"/>
              <a:t>gradovima</a:t>
            </a:r>
            <a:r>
              <a:rPr lang="en-US" dirty="0" smtClean="0"/>
              <a:t> </a:t>
            </a:r>
            <a:r>
              <a:rPr lang="hr-HR" dirty="0" smtClean="0">
                <a:sym typeface="Wingdings" pitchFamily="2" charset="2"/>
              </a:rPr>
              <a:t> porast</a:t>
            </a:r>
            <a:endParaRPr lang="hr-HR" dirty="0" smtClean="0"/>
          </a:p>
          <a:p>
            <a:r>
              <a:rPr lang="en-US" b="1" dirty="0" err="1" smtClean="0"/>
              <a:t>Usrednjena</a:t>
            </a:r>
            <a:r>
              <a:rPr lang="en-US" b="1" dirty="0" smtClean="0"/>
              <a:t> </a:t>
            </a:r>
            <a:r>
              <a:rPr lang="en-US" b="1" dirty="0" err="1" smtClean="0"/>
              <a:t>temperatura</a:t>
            </a:r>
            <a:r>
              <a:rPr lang="en-US" b="1" dirty="0" smtClean="0"/>
              <a:t> u SAD</a:t>
            </a:r>
            <a:r>
              <a:rPr lang="en-US" dirty="0" smtClean="0"/>
              <a:t>, </a:t>
            </a:r>
            <a:r>
              <a:rPr lang="en-US" dirty="0" err="1" smtClean="0"/>
              <a:t>mjerenja</a:t>
            </a:r>
            <a:r>
              <a:rPr lang="en-US" dirty="0" smtClean="0"/>
              <a:t> </a:t>
            </a:r>
            <a:r>
              <a:rPr lang="en-US" dirty="0" err="1" smtClean="0"/>
              <a:t>bilježena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većom</a:t>
            </a:r>
            <a:r>
              <a:rPr lang="en-US" dirty="0" smtClean="0"/>
              <a:t> </a:t>
            </a:r>
            <a:r>
              <a:rPr lang="hr-HR" dirty="0" smtClean="0"/>
              <a:t>točnošću </a:t>
            </a:r>
            <a:r>
              <a:rPr lang="hr-HR" dirty="0" smtClean="0">
                <a:sym typeface="Wingdings" pitchFamily="2" charset="2"/>
              </a:rPr>
              <a:t> porast</a:t>
            </a:r>
            <a:endParaRPr lang="hr-HR" dirty="0" smtClean="0"/>
          </a:p>
          <a:p>
            <a:r>
              <a:rPr lang="en-US" b="1" dirty="0" err="1" smtClean="0"/>
              <a:t>Mjerena</a:t>
            </a:r>
            <a:r>
              <a:rPr lang="en-US" b="1" dirty="0" smtClean="0"/>
              <a:t> </a:t>
            </a:r>
            <a:r>
              <a:rPr lang="en-US" b="1" dirty="0" err="1" smtClean="0"/>
              <a:t>temperatura</a:t>
            </a:r>
            <a:r>
              <a:rPr lang="en-US" b="1" dirty="0" smtClean="0"/>
              <a:t> </a:t>
            </a:r>
            <a:r>
              <a:rPr lang="en-US" b="1" dirty="0" err="1" smtClean="0"/>
              <a:t>troposfere</a:t>
            </a:r>
            <a:r>
              <a:rPr lang="hr-HR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utjecaja</a:t>
            </a:r>
            <a:r>
              <a:rPr lang="en-US" dirty="0" smtClean="0"/>
              <a:t> </a:t>
            </a:r>
            <a:r>
              <a:rPr lang="en-US" dirty="0" err="1" smtClean="0"/>
              <a:t>mjernih</a:t>
            </a:r>
            <a:r>
              <a:rPr lang="en-US" dirty="0" smtClean="0"/>
              <a:t> </a:t>
            </a:r>
            <a:r>
              <a:rPr lang="en-US" dirty="0" err="1" smtClean="0"/>
              <a:t>nepreciznosti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gradova</a:t>
            </a:r>
            <a:r>
              <a:rPr lang="hr-HR" dirty="0" smtClean="0"/>
              <a:t> </a:t>
            </a:r>
            <a:r>
              <a:rPr lang="hr-HR" dirty="0" smtClean="0">
                <a:sym typeface="Wingdings" pitchFamily="2" charset="2"/>
              </a:rPr>
              <a:t>povećanje od barem </a:t>
            </a:r>
            <a:r>
              <a:rPr lang="en-US" dirty="0" smtClean="0"/>
              <a:t> 0.4</a:t>
            </a:r>
            <a:r>
              <a:rPr lang="hr-HR" dirty="0" smtClean="0"/>
              <a:t>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endParaRPr lang="hr-HR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881D8-3AB9-4468-9B21-56AD2A7832E9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 descr="D:\Documents\Nastava 2013\Energetika\Pictures\HTC_1860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4729" y="2343054"/>
            <a:ext cx="3861996" cy="2928938"/>
          </a:xfrm>
          <a:prstGeom prst="rect">
            <a:avLst/>
          </a:prstGeom>
          <a:noFill/>
        </p:spPr>
      </p:pic>
      <p:pic>
        <p:nvPicPr>
          <p:cNvPr id="7" name="Picture 2" descr="D:\Documents\Nastava 2013\Energetika\Pictures\UAH_LT_1979_thru_Feb_2013_v5.5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4304" y="1840992"/>
            <a:ext cx="5640592" cy="3341163"/>
          </a:xfrm>
          <a:prstGeom prst="rect">
            <a:avLst/>
          </a:prstGeom>
          <a:noFill/>
        </p:spPr>
      </p:pic>
      <p:pic>
        <p:nvPicPr>
          <p:cNvPr id="8" name="Picture 3" descr="D:\Documents\Nastava 2013\Energetika\Pictures\US_TC_1880_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326" y="2369551"/>
            <a:ext cx="3926778" cy="335268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Veza CO</a:t>
            </a:r>
            <a:r>
              <a:rPr lang="hr-HR" baseline="-25000" dirty="0" smtClean="0"/>
              <a:t>2</a:t>
            </a:r>
            <a:r>
              <a:rPr lang="hr-HR" dirty="0" smtClean="0"/>
              <a:t> i temperature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749576"/>
            <a:ext cx="3072384" cy="3102840"/>
          </a:xfrm>
        </p:spPr>
        <p:txBody>
          <a:bodyPr>
            <a:noAutofit/>
          </a:bodyPr>
          <a:lstStyle/>
          <a:p>
            <a:r>
              <a:rPr lang="en-US" sz="1800" dirty="0" err="1" smtClean="0"/>
              <a:t>Koncentracija</a:t>
            </a:r>
            <a:r>
              <a:rPr lang="en-US" sz="1800" dirty="0" smtClean="0"/>
              <a:t> CO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dobivena je </a:t>
            </a:r>
            <a:r>
              <a:rPr lang="en-US" sz="1800" dirty="0" err="1" smtClean="0"/>
              <a:t>iz</a:t>
            </a:r>
            <a:r>
              <a:rPr lang="en-US" sz="1800" dirty="0" smtClean="0"/>
              <a:t> </a:t>
            </a:r>
            <a:r>
              <a:rPr lang="en-US" sz="1800" dirty="0" err="1" smtClean="0"/>
              <a:t>uzoraka</a:t>
            </a:r>
            <a:r>
              <a:rPr lang="en-US" sz="1800" dirty="0" smtClean="0"/>
              <a:t> </a:t>
            </a:r>
            <a:r>
              <a:rPr lang="en-US" sz="1800" dirty="0" err="1" smtClean="0"/>
              <a:t>antar</a:t>
            </a:r>
            <a:r>
              <a:rPr lang="hr-HR" sz="1800" dirty="0" smtClean="0"/>
              <a:t>k</a:t>
            </a:r>
            <a:r>
              <a:rPr lang="en-US" sz="1800" dirty="0" err="1" smtClean="0"/>
              <a:t>tičkog</a:t>
            </a:r>
            <a:r>
              <a:rPr lang="en-US" sz="1800" dirty="0" smtClean="0"/>
              <a:t> </a:t>
            </a:r>
            <a:r>
              <a:rPr lang="en-US" sz="1800" dirty="0" err="1" smtClean="0"/>
              <a:t>leda</a:t>
            </a:r>
            <a:r>
              <a:rPr lang="en-US" sz="1800" dirty="0" smtClean="0"/>
              <a:t>, </a:t>
            </a:r>
            <a:r>
              <a:rPr lang="en-US" sz="1800" dirty="0" err="1" smtClean="0"/>
              <a:t>mjerenjem</a:t>
            </a:r>
            <a:r>
              <a:rPr lang="en-US" sz="1800" dirty="0" smtClean="0"/>
              <a:t> </a:t>
            </a:r>
            <a:r>
              <a:rPr lang="en-US" sz="1800" dirty="0" err="1" smtClean="0"/>
              <a:t>koncen</a:t>
            </a:r>
            <a:r>
              <a:rPr lang="hr-HR" sz="1800" dirty="0" smtClean="0"/>
              <a:t>-</a:t>
            </a:r>
            <a:r>
              <a:rPr lang="en-US" sz="1800" dirty="0" err="1" smtClean="0"/>
              <a:t>tracije</a:t>
            </a:r>
            <a:r>
              <a:rPr lang="en-US" sz="1800" dirty="0" smtClean="0"/>
              <a:t> u </a:t>
            </a:r>
            <a:r>
              <a:rPr lang="en-US" sz="1800" dirty="0" err="1" smtClean="0"/>
              <a:t>zaostalim</a:t>
            </a:r>
            <a:r>
              <a:rPr lang="en-US" sz="1800" dirty="0" smtClean="0"/>
              <a:t> </a:t>
            </a:r>
            <a:r>
              <a:rPr lang="en-US" sz="1800" dirty="0" err="1" smtClean="0"/>
              <a:t>mjehurićima</a:t>
            </a:r>
            <a:r>
              <a:rPr lang="en-US" sz="1800" dirty="0" smtClean="0"/>
              <a:t> </a:t>
            </a:r>
            <a:r>
              <a:rPr lang="en-US" sz="1800" dirty="0" err="1" smtClean="0"/>
              <a:t>zraka</a:t>
            </a:r>
            <a:endParaRPr lang="hr-HR" sz="1800" dirty="0" smtClean="0"/>
          </a:p>
          <a:p>
            <a:r>
              <a:rPr lang="en-US" sz="1800" dirty="0" err="1" smtClean="0"/>
              <a:t>Temperatura</a:t>
            </a:r>
            <a:r>
              <a:rPr lang="en-US" sz="1800" dirty="0" smtClean="0"/>
              <a:t> je </a:t>
            </a:r>
            <a:r>
              <a:rPr lang="en-US" sz="1800" dirty="0" err="1" smtClean="0"/>
              <a:t>rekonstruirana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temelju</a:t>
            </a:r>
            <a:r>
              <a:rPr lang="en-US" sz="1800" dirty="0" smtClean="0"/>
              <a:t> </a:t>
            </a:r>
            <a:r>
              <a:rPr lang="en-US" sz="1800" dirty="0" err="1" smtClean="0"/>
              <a:t>podataka</a:t>
            </a:r>
            <a:r>
              <a:rPr lang="en-US" sz="1800" dirty="0" smtClean="0"/>
              <a:t> o </a:t>
            </a:r>
            <a:r>
              <a:rPr lang="en-US" sz="1800" dirty="0" err="1" smtClean="0"/>
              <a:t>glacijacijama</a:t>
            </a:r>
            <a:r>
              <a:rPr lang="en-US" sz="1800" dirty="0" smtClean="0"/>
              <a:t>, </a:t>
            </a:r>
            <a:r>
              <a:rPr lang="en-US" sz="1800" dirty="0" err="1" smtClean="0"/>
              <a:t>te</a:t>
            </a:r>
            <a:r>
              <a:rPr lang="en-US" sz="1800" dirty="0" smtClean="0"/>
              <a:t> </a:t>
            </a:r>
            <a:r>
              <a:rPr lang="en-US" sz="1800" dirty="0" err="1" smtClean="0"/>
              <a:t>ciklusima</a:t>
            </a:r>
            <a:r>
              <a:rPr lang="en-US" sz="1800" dirty="0" smtClean="0"/>
              <a:t> </a:t>
            </a:r>
            <a:r>
              <a:rPr lang="en-US" sz="1800" dirty="0" err="1" smtClean="0"/>
              <a:t>flore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faune</a:t>
            </a:r>
            <a:r>
              <a:rPr lang="en-US" sz="1800" dirty="0" smtClean="0"/>
              <a:t> </a:t>
            </a:r>
            <a:r>
              <a:rPr lang="en-US" sz="1800" dirty="0" err="1" smtClean="0"/>
              <a:t>na</a:t>
            </a:r>
            <a:r>
              <a:rPr lang="en-US" sz="1800" dirty="0" smtClean="0"/>
              <a:t> </a:t>
            </a:r>
            <a:r>
              <a:rPr lang="en-US" sz="1800" dirty="0" err="1" smtClean="0"/>
              <a:t>zemlji</a:t>
            </a:r>
            <a:r>
              <a:rPr lang="en-US" sz="1800" dirty="0" smtClean="0"/>
              <a:t> u </a:t>
            </a:r>
            <a:r>
              <a:rPr lang="en-US" sz="1800" dirty="0" err="1" smtClean="0"/>
              <a:t>proteklih</a:t>
            </a:r>
            <a:r>
              <a:rPr lang="en-US" sz="1800" dirty="0" smtClean="0"/>
              <a:t> 150000 </a:t>
            </a:r>
            <a:r>
              <a:rPr lang="en-US" sz="1800" dirty="0" err="1" smtClean="0"/>
              <a:t>godina</a:t>
            </a:r>
            <a:r>
              <a:rPr lang="en-US" sz="1800" dirty="0" smtClean="0"/>
              <a:t> </a:t>
            </a:r>
            <a:endParaRPr lang="hr-HR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636D-1736-4172-A0F8-84B259EC1F79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0" name="Picture 2" descr="D:\Documents\Nastava 2013\Energetika\Pictures\IceCores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0879" y="1789938"/>
            <a:ext cx="5607939" cy="284135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68224" y="4944886"/>
            <a:ext cx="86746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</a:rPr>
              <a:t>Usporedba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krivulja</a:t>
            </a:r>
            <a:r>
              <a:rPr lang="en-US" dirty="0" smtClean="0">
                <a:solidFill>
                  <a:srgbClr val="002060"/>
                </a:solidFill>
              </a:rPr>
              <a:t> temperature 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koncentracije</a:t>
            </a:r>
            <a:r>
              <a:rPr lang="en-US" dirty="0" smtClean="0">
                <a:solidFill>
                  <a:srgbClr val="002060"/>
                </a:solidFill>
              </a:rPr>
              <a:t> CO</a:t>
            </a:r>
            <a:r>
              <a:rPr lang="en-US" baseline="-25000" dirty="0" smtClean="0">
                <a:solidFill>
                  <a:srgbClr val="002060"/>
                </a:solidFill>
              </a:rPr>
              <a:t>2</a:t>
            </a:r>
            <a:r>
              <a:rPr lang="en-US" dirty="0" smtClean="0">
                <a:solidFill>
                  <a:srgbClr val="002060"/>
                </a:solidFill>
              </a:rPr>
              <a:t> </a:t>
            </a:r>
            <a:r>
              <a:rPr lang="en-US" dirty="0" err="1" smtClean="0">
                <a:solidFill>
                  <a:srgbClr val="002060"/>
                </a:solidFill>
              </a:rPr>
              <a:t>ukazuje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postojanje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hr-HR" dirty="0" smtClean="0">
                <a:solidFill>
                  <a:srgbClr val="002060"/>
                </a:solidFill>
              </a:rPr>
              <a:t>ko</a:t>
            </a:r>
            <a:r>
              <a:rPr lang="en-US" dirty="0" err="1" smtClean="0">
                <a:solidFill>
                  <a:srgbClr val="002060"/>
                </a:solidFill>
              </a:rPr>
              <a:t>relacije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ali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postavlja</a:t>
            </a:r>
            <a:r>
              <a:rPr lang="en-US" dirty="0" smtClean="0">
                <a:solidFill>
                  <a:srgbClr val="002060"/>
                </a:solidFill>
              </a:rPr>
              <a:t> se </a:t>
            </a:r>
            <a:r>
              <a:rPr lang="en-US" dirty="0" err="1" smtClean="0">
                <a:solidFill>
                  <a:srgbClr val="002060"/>
                </a:solidFill>
              </a:rPr>
              <a:t>pitanje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koliko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podaci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precizni</a:t>
            </a:r>
            <a:endParaRPr lang="hr-HR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Pitanje je da li promjena temperature prethodi promjeni CO</a:t>
            </a:r>
            <a:r>
              <a:rPr lang="hr-HR" baseline="-25000" dirty="0" smtClean="0">
                <a:solidFill>
                  <a:srgbClr val="002060"/>
                </a:solidFill>
              </a:rPr>
              <a:t>2</a:t>
            </a:r>
            <a:r>
              <a:rPr lang="hr-HR" dirty="0" smtClean="0">
                <a:solidFill>
                  <a:srgbClr val="002060"/>
                </a:solidFill>
              </a:rPr>
              <a:t> ili obrnuto?</a:t>
            </a: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P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ostoje prirodni izvori promjene koncentracije CO</a:t>
            </a:r>
            <a:r>
              <a:rPr lang="vi-VN" baseline="-25000" dirty="0" smtClean="0">
                <a:solidFill>
                  <a:srgbClr val="002060"/>
                </a:solidFill>
                <a:latin typeface="Calibri" pitchFamily="34" charset="0"/>
              </a:rPr>
              <a:t>2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 među ostalim i vulkanske erupcije</a:t>
            </a:r>
            <a:endParaRPr lang="hr-HR" dirty="0" smtClean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solidFill>
                  <a:srgbClr val="002060"/>
                </a:solidFill>
              </a:rPr>
              <a:t>Osim toga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Zemlja je dinamički a ne statički sistem</a:t>
            </a:r>
            <a:r>
              <a:rPr lang="hr-HR" dirty="0" smtClean="0">
                <a:solidFill>
                  <a:srgbClr val="002060"/>
                </a:solidFill>
                <a:latin typeface="Calibri" pitchFamily="34" charset="0"/>
              </a:rPr>
              <a:t> - </a:t>
            </a:r>
            <a:r>
              <a:rPr lang="vi-VN" dirty="0" smtClean="0">
                <a:solidFill>
                  <a:srgbClr val="002060"/>
                </a:solidFill>
                <a:latin typeface="Calibri" pitchFamily="34" charset="0"/>
              </a:rPr>
              <a:t>oscilacije su normalna pojava. </a:t>
            </a:r>
            <a:endParaRPr lang="en-US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Milankovićevi ciklusi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Klimatski ciklusi uzrokovani promjenama u gibanju Zemlje:</a:t>
            </a:r>
          </a:p>
          <a:p>
            <a:pPr lvl="1"/>
            <a:r>
              <a:rPr lang="hr-HR" dirty="0" smtClean="0"/>
              <a:t>Precesija osi</a:t>
            </a:r>
          </a:p>
          <a:p>
            <a:pPr lvl="1"/>
            <a:r>
              <a:rPr lang="hr-HR" dirty="0" smtClean="0"/>
              <a:t>Promjena nagiba osi</a:t>
            </a:r>
          </a:p>
          <a:p>
            <a:pPr lvl="1"/>
            <a:r>
              <a:rPr lang="hr-HR" dirty="0" smtClean="0"/>
              <a:t>Rotacija orbite (apsidna</a:t>
            </a:r>
            <a:br>
              <a:rPr lang="hr-HR" dirty="0" smtClean="0"/>
            </a:br>
            <a:r>
              <a:rPr lang="hr-HR" dirty="0" smtClean="0"/>
              <a:t>precesija)</a:t>
            </a:r>
          </a:p>
          <a:p>
            <a:endParaRPr lang="hr-HR" dirty="0" smtClean="0"/>
          </a:p>
          <a:p>
            <a:r>
              <a:rPr lang="hr-HR" dirty="0" smtClean="0"/>
              <a:t>Period oko 100000 godina</a:t>
            </a:r>
          </a:p>
          <a:p>
            <a:r>
              <a:rPr lang="hr-HR" dirty="0" smtClean="0"/>
              <a:t>Moguć okidač za klimatske promjene</a:t>
            </a:r>
          </a:p>
          <a:p>
            <a:pPr lvl="1"/>
            <a:endParaRPr lang="hr-HR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7AAC-07E8-41E8-ABA1-282ECF596C94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5" name="Picture 3" descr="D:\Documents\Nastava 2013\Energetika\Pictures\Precessing_Kepler_orbit_280frames_e0.6_small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7346" y="4754880"/>
            <a:ext cx="1976933" cy="1719072"/>
          </a:xfrm>
          <a:prstGeom prst="rect">
            <a:avLst/>
          </a:prstGeom>
          <a:noFill/>
        </p:spPr>
      </p:pic>
      <p:pic>
        <p:nvPicPr>
          <p:cNvPr id="3076" name="Picture 4" descr="D:\Documents\Nastava 2013\Energetika\Pictures\220px-Earth_obliquity_rang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781" y="2701526"/>
            <a:ext cx="1988393" cy="1907050"/>
          </a:xfrm>
          <a:prstGeom prst="rect">
            <a:avLst/>
          </a:prstGeom>
          <a:noFill/>
        </p:spPr>
      </p:pic>
      <p:pic>
        <p:nvPicPr>
          <p:cNvPr id="3077" name="Picture 5" descr="D:\Documents\Nastava 2013\Energetika\Pictures\220px-Earth_precessio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7044" y="2184845"/>
            <a:ext cx="1932034" cy="22042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Orbitalni ciklusi i CO</a:t>
            </a:r>
            <a:r>
              <a:rPr lang="hr-HR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Moguće objašnjenje veze orbitalnih ciklusa i CO</a:t>
            </a:r>
            <a:r>
              <a:rPr lang="hr-HR" baseline="-25000" dirty="0" smtClean="0"/>
              <a:t>2</a:t>
            </a:r>
            <a:r>
              <a:rPr lang="hr-HR" dirty="0" smtClean="0"/>
              <a:t> (Shakun et al., Nature, 2012)</a:t>
            </a:r>
          </a:p>
          <a:p>
            <a:pPr marL="865505" lvl="1" indent="-457200">
              <a:buFont typeface="+mj-lt"/>
              <a:buAutoNum type="arabicPeriod"/>
            </a:pPr>
            <a:r>
              <a:rPr lang="hr-HR" dirty="0" smtClean="0"/>
              <a:t>Orbitalni ciklus inicira početno zagrijavanje (veća prosječna insolacija, zbog promjene karakteristika orbite) – to se desilo prije ~ 19000 godina </a:t>
            </a:r>
            <a:r>
              <a:rPr lang="hr-HR" dirty="0" smtClean="0">
                <a:sym typeface="Wingdings" pitchFamily="2" charset="2"/>
              </a:rPr>
              <a:t> prvi efekti javljaju se na velikim geografskim širinama npr. Arktik i Grenland</a:t>
            </a:r>
            <a:endParaRPr lang="en-US" dirty="0" smtClean="0"/>
          </a:p>
          <a:p>
            <a:pPr marL="865505" lvl="1" indent="-457200">
              <a:buFont typeface="+mj-lt"/>
              <a:buAutoNum type="arabicPeriod"/>
            </a:pPr>
            <a:r>
              <a:rPr lang="hr-HR" dirty="0" smtClean="0"/>
              <a:t>Zbog zagrijavanja se topi velika količina leda i uzrokuje dotok vode u oceane</a:t>
            </a:r>
            <a:endParaRPr lang="en-US" dirty="0" smtClean="0"/>
          </a:p>
          <a:p>
            <a:pPr marL="865505" lvl="1" indent="-457200">
              <a:buFont typeface="+mj-lt"/>
              <a:buAutoNum type="arabicPeriod"/>
            </a:pPr>
            <a:r>
              <a:rPr lang="hr-HR" dirty="0" smtClean="0"/>
              <a:t>Dotok vode uzrokuje promenu struja, te dolazi do zagrijavanja oceana, prvo na južnoj polutci, prije ~</a:t>
            </a:r>
            <a:r>
              <a:rPr lang="en-US" dirty="0" smtClean="0"/>
              <a:t> 18,000 years ago.</a:t>
            </a:r>
          </a:p>
          <a:p>
            <a:pPr marL="865505" lvl="1" indent="-457200">
              <a:buFont typeface="+mj-lt"/>
              <a:buAutoNum type="arabicPeriod"/>
            </a:pPr>
            <a:r>
              <a:rPr lang="hr-HR" dirty="0" smtClean="0"/>
              <a:t>Zagrijavanjem oceani otpuštaju CO</a:t>
            </a:r>
            <a:r>
              <a:rPr lang="hr-HR" baseline="-25000" dirty="0" smtClean="0"/>
              <a:t>2</a:t>
            </a:r>
            <a:r>
              <a:rPr lang="hr-HR" dirty="0" smtClean="0"/>
              <a:t> u atmosferu, prije ~ 17500 godina, pojačava se efekt staklenika i uzrokuje globalni porast temperature </a:t>
            </a:r>
            <a:r>
              <a:rPr lang="hr-HR" dirty="0" smtClean="0">
                <a:sym typeface="Wingdings" pitchFamily="2" charset="2"/>
              </a:rPr>
              <a:t> završetak posljedenjeg ledenog doba</a:t>
            </a:r>
          </a:p>
          <a:p>
            <a:r>
              <a:rPr lang="hr-HR" b="1" dirty="0" smtClean="0">
                <a:solidFill>
                  <a:srgbClr val="FF0000"/>
                </a:solidFill>
                <a:sym typeface="Wingdings" pitchFamily="2" charset="2"/>
              </a:rPr>
              <a:t>Nije jasno kako će povećana koncentracija stakleničkih plinova uzrokovana ljudskim djelovanjem utjecati na buduću klimu, u sklopu redovnih izmjena toplih i ledenih doba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F4D95-6C0F-4A65-A328-F65A82A4FE10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Moguće posljedice globalnog zatopljenja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Posljedice</a:t>
            </a:r>
            <a:r>
              <a:rPr lang="en-US" dirty="0" smtClean="0"/>
              <a:t> </a:t>
            </a:r>
            <a:r>
              <a:rPr lang="en-US" dirty="0" err="1" smtClean="0"/>
              <a:t>globalnog</a:t>
            </a:r>
            <a:r>
              <a:rPr lang="en-US" dirty="0" smtClean="0"/>
              <a:t> </a:t>
            </a:r>
            <a:r>
              <a:rPr lang="en-US" dirty="0" err="1" smtClean="0"/>
              <a:t>zatopljenja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obuhvaćati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topljenje</a:t>
            </a:r>
            <a:r>
              <a:rPr lang="en-US" dirty="0" smtClean="0"/>
              <a:t> </a:t>
            </a:r>
            <a:r>
              <a:rPr lang="en-US" dirty="0" err="1" smtClean="0"/>
              <a:t>polarnih</a:t>
            </a:r>
            <a:r>
              <a:rPr lang="en-US" dirty="0" smtClean="0"/>
              <a:t> </a:t>
            </a:r>
            <a:r>
              <a:rPr lang="en-US" dirty="0" err="1" smtClean="0"/>
              <a:t>kapa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ledenjaka</a:t>
            </a:r>
            <a:endParaRPr lang="en-US" dirty="0" smtClean="0"/>
          </a:p>
          <a:p>
            <a:pPr lvl="1"/>
            <a:r>
              <a:rPr lang="en-US" dirty="0" err="1" smtClean="0"/>
              <a:t>povišenje</a:t>
            </a:r>
            <a:r>
              <a:rPr lang="en-US" dirty="0" smtClean="0"/>
              <a:t> </a:t>
            </a:r>
            <a:r>
              <a:rPr lang="hr-HR" dirty="0" smtClean="0"/>
              <a:t>razine</a:t>
            </a:r>
            <a:r>
              <a:rPr lang="en-US" dirty="0" smtClean="0"/>
              <a:t> </a:t>
            </a:r>
            <a:r>
              <a:rPr lang="en-US" dirty="0" err="1" smtClean="0"/>
              <a:t>mora</a:t>
            </a:r>
            <a:endParaRPr lang="en-US" dirty="0" smtClean="0"/>
          </a:p>
          <a:p>
            <a:pPr lvl="1"/>
            <a:r>
              <a:rPr lang="en-US" dirty="0" err="1" smtClean="0"/>
              <a:t>dezertifikacija</a:t>
            </a:r>
            <a:endParaRPr lang="en-US" dirty="0" smtClean="0"/>
          </a:p>
          <a:p>
            <a:pPr lvl="1"/>
            <a:r>
              <a:rPr lang="en-US" dirty="0" err="1" smtClean="0"/>
              <a:t>utjecaj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poljoprivredu</a:t>
            </a:r>
            <a:r>
              <a:rPr lang="hr-HR" dirty="0" smtClean="0"/>
              <a:t> - </a:t>
            </a:r>
            <a:r>
              <a:rPr lang="en-US" dirty="0" err="1" smtClean="0"/>
              <a:t>većin</a:t>
            </a:r>
            <a:r>
              <a:rPr lang="hr-HR" dirty="0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negativno</a:t>
            </a:r>
            <a:r>
              <a:rPr lang="en-US" dirty="0" smtClean="0"/>
              <a:t>, </a:t>
            </a:r>
            <a:r>
              <a:rPr lang="hr-HR" dirty="0" smtClean="0"/>
              <a:t>ali djelomično povoljan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hr-HR" dirty="0" err="1" smtClean="0"/>
              <a:t>s</a:t>
            </a:r>
            <a:r>
              <a:rPr lang="en-US" dirty="0" err="1" smtClean="0"/>
              <a:t>jevernoj</a:t>
            </a:r>
            <a:r>
              <a:rPr lang="en-US" dirty="0" smtClean="0"/>
              <a:t> </a:t>
            </a:r>
            <a:r>
              <a:rPr lang="hr-HR" dirty="0" smtClean="0"/>
              <a:t>polutci</a:t>
            </a:r>
            <a:r>
              <a:rPr lang="en-US" dirty="0" smtClean="0"/>
              <a:t>, </a:t>
            </a:r>
            <a:r>
              <a:rPr lang="hr-HR" dirty="0" smtClean="0"/>
              <a:t>npr.</a:t>
            </a:r>
            <a:r>
              <a:rPr lang="en-US" dirty="0" smtClean="0"/>
              <a:t> </a:t>
            </a:r>
            <a:r>
              <a:rPr lang="en-US" dirty="0" err="1" smtClean="0"/>
              <a:t>Sibir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Kanadu</a:t>
            </a:r>
            <a:r>
              <a:rPr lang="en-US" dirty="0" smtClean="0"/>
              <a:t> </a:t>
            </a:r>
            <a:r>
              <a:rPr lang="hr-HR" dirty="0" smtClean="0"/>
              <a:t>bi se pretvorili </a:t>
            </a:r>
            <a:r>
              <a:rPr lang="en-US" dirty="0" smtClean="0"/>
              <a:t>u </a:t>
            </a:r>
            <a:r>
              <a:rPr lang="en-US" dirty="0" err="1" smtClean="0"/>
              <a:t>intenzivna</a:t>
            </a:r>
            <a:r>
              <a:rPr lang="en-US" dirty="0" smtClean="0"/>
              <a:t> </a:t>
            </a:r>
            <a:r>
              <a:rPr lang="en-US" dirty="0" err="1" smtClean="0"/>
              <a:t>poljoprivredna</a:t>
            </a:r>
            <a:r>
              <a:rPr lang="en-US" dirty="0" smtClean="0"/>
              <a:t> </a:t>
            </a:r>
            <a:r>
              <a:rPr lang="en-US" dirty="0" err="1" smtClean="0"/>
              <a:t>područja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521C-9D19-47C4-BD11-E99804391D7E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Izvori CO</a:t>
            </a:r>
            <a:r>
              <a:rPr lang="hr-HR" baseline="-25000" dirty="0" smtClean="0"/>
              <a:t>2</a:t>
            </a:r>
            <a:r>
              <a:rPr lang="hr-HR" dirty="0" smtClean="0"/>
              <a:t> emisija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8B42-C2C0-472E-BB48-A10204FBA6CC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074" name="Picture 2" descr="D:\Documents\Nastava 2013\Energetika\Pictures\WE_fuel_I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880" y="4482206"/>
            <a:ext cx="4301862" cy="2162433"/>
          </a:xfrm>
          <a:prstGeom prst="rect">
            <a:avLst/>
          </a:prstGeom>
          <a:noFill/>
        </p:spPr>
      </p:pic>
      <p:pic>
        <p:nvPicPr>
          <p:cNvPr id="9" name="Picture 2" descr="D:\Documents\Nastava 2013\Energetika\Pictures\bnlchinaenergy2050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95" y="1732979"/>
            <a:ext cx="4404741" cy="3177190"/>
          </a:xfrm>
          <a:prstGeom prst="rect">
            <a:avLst/>
          </a:prstGeom>
          <a:noFill/>
        </p:spPr>
      </p:pic>
      <p:pic>
        <p:nvPicPr>
          <p:cNvPr id="5122" name="Picture 2" descr="D:\Documents\Nastava 2013\Energetika\Pictures\WE_region_IE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1736" y="1914153"/>
            <a:ext cx="4304728" cy="215778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742688" y="1609344"/>
            <a:ext cx="4291584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2">
                    <a:lumMod val="50000"/>
                  </a:schemeClr>
                </a:solidFill>
              </a:rPr>
              <a:t>Emisija po regijama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0976" y="4175760"/>
            <a:ext cx="4291584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2">
                    <a:lumMod val="50000"/>
                  </a:schemeClr>
                </a:solidFill>
              </a:rPr>
              <a:t>Emisije iz fosilnih goriva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Smanjenje CO</a:t>
            </a:r>
            <a:r>
              <a:rPr lang="hr-HR" baseline="-25000" dirty="0" smtClean="0"/>
              <a:t>2</a:t>
            </a:r>
            <a:r>
              <a:rPr lang="hr-HR" dirty="0" smtClean="0"/>
              <a:t> emisija?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92096"/>
            <a:ext cx="4315968" cy="4089232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alibri" pitchFamily="34" charset="0"/>
              </a:rPr>
              <a:t>Ako se želi </a:t>
            </a:r>
            <a:r>
              <a:rPr lang="vi-VN" dirty="0" smtClean="0">
                <a:latin typeface="Calibri" pitchFamily="34" charset="0"/>
              </a:rPr>
              <a:t>stabilizirati koncentracij</a:t>
            </a:r>
            <a:r>
              <a:rPr lang="hr-HR" dirty="0" smtClean="0">
                <a:latin typeface="Calibri" pitchFamily="34" charset="0"/>
              </a:rPr>
              <a:t>a</a:t>
            </a:r>
            <a:r>
              <a:rPr lang="vi-VN" dirty="0" smtClean="0">
                <a:latin typeface="Calibri" pitchFamily="34" charset="0"/>
              </a:rPr>
              <a:t> CO</a:t>
            </a:r>
            <a:r>
              <a:rPr lang="vi-VN" baseline="-25000" dirty="0" smtClean="0">
                <a:latin typeface="Calibri" pitchFamily="34" charset="0"/>
              </a:rPr>
              <a:t>2</a:t>
            </a:r>
            <a:r>
              <a:rPr lang="vi-VN" dirty="0" smtClean="0">
                <a:latin typeface="Calibri" pitchFamily="34" charset="0"/>
              </a:rPr>
              <a:t> na 450 ppm</a:t>
            </a:r>
            <a:r>
              <a:rPr lang="hr-HR" dirty="0" smtClean="0">
                <a:latin typeface="Calibri" pitchFamily="34" charset="0"/>
              </a:rPr>
              <a:t>:</a:t>
            </a:r>
          </a:p>
          <a:p>
            <a:pPr lvl="1"/>
            <a:r>
              <a:rPr lang="vi-VN" dirty="0" smtClean="0">
                <a:latin typeface="Calibri" pitchFamily="34" charset="0"/>
              </a:rPr>
              <a:t>razvijene zemlje mora</a:t>
            </a:r>
            <a:r>
              <a:rPr lang="hr-HR" dirty="0" smtClean="0">
                <a:latin typeface="Calibri" pitchFamily="34" charset="0"/>
              </a:rPr>
              <a:t>ju</a:t>
            </a:r>
            <a:r>
              <a:rPr lang="vi-VN" dirty="0" smtClean="0">
                <a:latin typeface="Calibri" pitchFamily="34" charset="0"/>
              </a:rPr>
              <a:t> smanjiti emisije na 10% sadašnjih do 2060</a:t>
            </a:r>
            <a:r>
              <a:rPr lang="hr-HR" dirty="0" smtClean="0">
                <a:latin typeface="Calibri" pitchFamily="34" charset="0"/>
              </a:rPr>
              <a:t>. g.</a:t>
            </a:r>
          </a:p>
          <a:p>
            <a:pPr lvl="1"/>
            <a:r>
              <a:rPr lang="vi-VN" dirty="0" smtClean="0">
                <a:latin typeface="Calibri" pitchFamily="34" charset="0"/>
              </a:rPr>
              <a:t>zemlje u razvoju mora</a:t>
            </a:r>
            <a:r>
              <a:rPr lang="hr-HR" dirty="0" smtClean="0">
                <a:latin typeface="Calibri" pitchFamily="34" charset="0"/>
              </a:rPr>
              <a:t>ju</a:t>
            </a:r>
            <a:r>
              <a:rPr lang="vi-VN" dirty="0" smtClean="0">
                <a:latin typeface="Calibri" pitchFamily="34" charset="0"/>
              </a:rPr>
              <a:t> početi smanjivati emisije poslije 2050</a:t>
            </a:r>
            <a:r>
              <a:rPr lang="hr-HR" dirty="0" smtClean="0">
                <a:latin typeface="Calibri" pitchFamily="34" charset="0"/>
              </a:rPr>
              <a:t>. g.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AFB0-A4E2-4D15-B933-21C842CB0B34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098" name="Picture 2" descr="D:\Documents\Nastava 2013\Energetika\Pictures\Emisst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8282" y="2097023"/>
            <a:ext cx="4614549" cy="36302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Smanjenje emisija u proizvodnji električne energije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95" y="1815759"/>
            <a:ext cx="3262064" cy="452930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Proizvodnja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električne</a:t>
            </a:r>
            <a:r>
              <a:rPr lang="en-US" sz="2400" dirty="0" smtClean="0"/>
              <a:t> </a:t>
            </a:r>
            <a:r>
              <a:rPr lang="en-US" sz="2400" dirty="0" err="1" smtClean="0"/>
              <a:t>energije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topline</a:t>
            </a:r>
            <a:r>
              <a:rPr lang="en-US" sz="2400" dirty="0" smtClean="0"/>
              <a:t> </a:t>
            </a:r>
            <a:r>
              <a:rPr lang="en-US" sz="2400" dirty="0" err="1" smtClean="0"/>
              <a:t>vodeći</a:t>
            </a:r>
            <a:r>
              <a:rPr lang="en-US" sz="2400" dirty="0" smtClean="0"/>
              <a:t> je </a:t>
            </a:r>
            <a:r>
              <a:rPr lang="en-US" sz="2400" dirty="0" err="1" smtClean="0"/>
              <a:t>pojedinačni</a:t>
            </a:r>
            <a:r>
              <a:rPr lang="en-US" sz="2400" dirty="0" smtClean="0"/>
              <a:t> </a:t>
            </a:r>
            <a:r>
              <a:rPr lang="en-US" sz="2400" dirty="0" err="1" smtClean="0"/>
              <a:t>sektor</a:t>
            </a:r>
            <a:r>
              <a:rPr lang="en-US" sz="2400" dirty="0" smtClean="0"/>
              <a:t> s </a:t>
            </a:r>
            <a:r>
              <a:rPr lang="en-US" sz="2400" dirty="0" err="1" smtClean="0"/>
              <a:t>najvećim</a:t>
            </a:r>
            <a:r>
              <a:rPr lang="en-US" sz="2400" dirty="0" smtClean="0"/>
              <a:t> </a:t>
            </a:r>
            <a:r>
              <a:rPr lang="en-US" sz="2400" dirty="0" err="1" smtClean="0"/>
              <a:t>emisijama</a:t>
            </a:r>
            <a:r>
              <a:rPr lang="en-US" sz="2400" dirty="0" smtClean="0"/>
              <a:t> u EU</a:t>
            </a:r>
            <a:r>
              <a:rPr lang="hr-HR" sz="2400" dirty="0" smtClean="0"/>
              <a:t> (27%)</a:t>
            </a:r>
          </a:p>
          <a:p>
            <a:pPr>
              <a:buNone/>
            </a:pPr>
            <a:r>
              <a:rPr lang="hr-HR" sz="2400" dirty="0" smtClean="0">
                <a:sym typeface="Wingdings" pitchFamily="2" charset="2"/>
              </a:rPr>
              <a:t>	</a:t>
            </a:r>
            <a:r>
              <a:rPr lang="en-US" sz="2400" dirty="0" smtClean="0"/>
              <a:t> </a:t>
            </a:r>
            <a:r>
              <a:rPr lang="en-US" sz="2400" dirty="0" err="1" smtClean="0"/>
              <a:t>Obnovljivi</a:t>
            </a:r>
            <a:r>
              <a:rPr lang="en-US" sz="2400" dirty="0" smtClean="0"/>
              <a:t> </a:t>
            </a:r>
            <a:r>
              <a:rPr lang="en-US" sz="2400" dirty="0" err="1" smtClean="0"/>
              <a:t>izvori</a:t>
            </a:r>
            <a:r>
              <a:rPr lang="en-US" sz="2400" dirty="0" smtClean="0"/>
              <a:t> </a:t>
            </a:r>
            <a:r>
              <a:rPr lang="en-US" sz="2400" dirty="0" err="1" smtClean="0"/>
              <a:t>energije</a:t>
            </a:r>
            <a:r>
              <a:rPr lang="en-US" sz="2400" dirty="0" smtClean="0"/>
              <a:t> </a:t>
            </a:r>
            <a:r>
              <a:rPr lang="en-US" sz="2400" dirty="0" err="1" smtClean="0"/>
              <a:t>mogu</a:t>
            </a:r>
            <a:r>
              <a:rPr lang="en-US" sz="2400" dirty="0" smtClean="0"/>
              <a:t> </a:t>
            </a:r>
            <a:r>
              <a:rPr lang="en-US" sz="2400" dirty="0" err="1" smtClean="0"/>
              <a:t>znatno</a:t>
            </a:r>
            <a:r>
              <a:rPr lang="en-US" sz="2400" dirty="0" smtClean="0"/>
              <a:t> </a:t>
            </a:r>
            <a:r>
              <a:rPr lang="en-US" sz="2400" dirty="0" err="1" smtClean="0"/>
              <a:t>pridonijeti</a:t>
            </a:r>
            <a:r>
              <a:rPr lang="en-US" sz="2400" dirty="0" smtClean="0"/>
              <a:t> </a:t>
            </a:r>
            <a:r>
              <a:rPr lang="en-US" sz="2400" dirty="0" err="1" smtClean="0"/>
              <a:t>smanjenju</a:t>
            </a:r>
            <a:r>
              <a:rPr lang="en-US" sz="2400" dirty="0" smtClean="0"/>
              <a:t> </a:t>
            </a:r>
            <a:r>
              <a:rPr lang="en-US" sz="2400" dirty="0" err="1" smtClean="0"/>
              <a:t>emisija</a:t>
            </a:r>
            <a:r>
              <a:rPr lang="en-US" sz="2400" dirty="0" smtClean="0"/>
              <a:t> CO</a:t>
            </a:r>
            <a:r>
              <a:rPr lang="en-US" sz="2400" baseline="-25000" dirty="0" smtClean="0"/>
              <a:t>2</a:t>
            </a: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b="1" dirty="0" smtClean="0"/>
              <a:t>Da li je to dovoljno?</a:t>
            </a:r>
          </a:p>
          <a:p>
            <a:pPr>
              <a:buNone/>
            </a:pPr>
            <a:r>
              <a:rPr lang="hr-HR" sz="2400" dirty="0" smtClean="0">
                <a:sym typeface="Wingdings" pitchFamily="2" charset="2"/>
              </a:rPr>
              <a:t>Ponovno okretanje nuklearnoj energiji?</a:t>
            </a:r>
            <a:endParaRPr lang="hr-HR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13E6B-E0C7-4270-87E8-E02F4347CD84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147" name="Picture 3" descr="D:\Documents\Nastava 2013\Energetika\Pictures\Emisije_Electricity_Heat_EU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6916" y="2009503"/>
            <a:ext cx="5416296" cy="38687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803904" y="2036064"/>
            <a:ext cx="50596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2">
                    <a:lumMod val="50000"/>
                  </a:schemeClr>
                </a:solidFill>
              </a:rPr>
              <a:t>Emisija u proizvodnji električne energijei topline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Gospodarenje otpadom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Energija i okoliš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Utjecaj ljudskog djelovanja na okoliš</a:t>
            </a:r>
          </a:p>
          <a:p>
            <a:r>
              <a:rPr lang="hr-HR" dirty="0" smtClean="0"/>
              <a:t>Staklenički plinovi i globalno zagrijavanje</a:t>
            </a:r>
          </a:p>
          <a:p>
            <a:r>
              <a:rPr lang="hr-HR" dirty="0" smtClean="0"/>
              <a:t>Gospodarenje otpadom</a:t>
            </a:r>
          </a:p>
          <a:p>
            <a:r>
              <a:rPr lang="hr-HR" dirty="0" smtClean="0"/>
              <a:t>Održivi razvoj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79EB-9DDB-4F84-BF9A-F743C7D52D2D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Gospodarenje otpadom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24" y="1773959"/>
            <a:ext cx="4484748" cy="456878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r-HR" sz="2200" dirty="0" smtClean="0"/>
              <a:t>S</a:t>
            </a:r>
            <a:r>
              <a:rPr lang="en-US" sz="2200" dirty="0" err="1" smtClean="0"/>
              <a:t>akupljanje</a:t>
            </a:r>
            <a:r>
              <a:rPr lang="en-US" sz="2200" dirty="0" smtClean="0"/>
              <a:t>, transport, </a:t>
            </a:r>
            <a:r>
              <a:rPr lang="en-US" sz="2200" dirty="0" err="1" smtClean="0"/>
              <a:t>obrad</a:t>
            </a:r>
            <a:r>
              <a:rPr lang="hr-HR" sz="2200" dirty="0" smtClean="0"/>
              <a:t>a</a:t>
            </a:r>
            <a:r>
              <a:rPr lang="en-US" sz="2200" dirty="0" smtClean="0"/>
              <a:t>, </a:t>
            </a:r>
            <a:r>
              <a:rPr lang="en-US" sz="2200" dirty="0" err="1" smtClean="0"/>
              <a:t>recikliranje</a:t>
            </a:r>
            <a:r>
              <a:rPr lang="hr-HR" sz="2200" dirty="0" smtClean="0"/>
              <a:t>, </a:t>
            </a:r>
            <a:r>
              <a:rPr lang="en-US" sz="2200" dirty="0" err="1" smtClean="0"/>
              <a:t>odlaganje</a:t>
            </a:r>
            <a:r>
              <a:rPr lang="hr-HR" sz="2200" dirty="0" smtClean="0"/>
              <a:t>, </a:t>
            </a:r>
            <a:r>
              <a:rPr lang="en-US" sz="2200" dirty="0" err="1" smtClean="0"/>
              <a:t>nadgledanje</a:t>
            </a:r>
            <a:r>
              <a:rPr lang="en-US" sz="2200" dirty="0" smtClean="0"/>
              <a:t> </a:t>
            </a:r>
            <a:r>
              <a:rPr lang="en-US" sz="2200" dirty="0" err="1" smtClean="0"/>
              <a:t>otpadnih</a:t>
            </a:r>
            <a:r>
              <a:rPr lang="en-US" sz="2200" dirty="0" smtClean="0"/>
              <a:t> </a:t>
            </a:r>
            <a:r>
              <a:rPr lang="en-US" sz="2200" dirty="0" err="1" smtClean="0"/>
              <a:t>materijala</a:t>
            </a:r>
            <a:endParaRPr lang="hr-HR" sz="2200" dirty="0" smtClean="0"/>
          </a:p>
          <a:p>
            <a:pPr>
              <a:spcBef>
                <a:spcPts val="600"/>
              </a:spcBef>
            </a:pPr>
            <a:r>
              <a:rPr lang="hr-HR" sz="2200" dirty="0" err="1" smtClean="0"/>
              <a:t>Č</a:t>
            </a:r>
            <a:r>
              <a:rPr lang="en-US" sz="2200" dirty="0" err="1" smtClean="0"/>
              <a:t>vrste</a:t>
            </a:r>
            <a:r>
              <a:rPr lang="en-US" sz="2200" dirty="0" smtClean="0"/>
              <a:t>, </a:t>
            </a:r>
            <a:r>
              <a:rPr lang="en-US" sz="2200" dirty="0" err="1" smtClean="0"/>
              <a:t>tekuće</a:t>
            </a:r>
            <a:r>
              <a:rPr lang="en-US" sz="2200" dirty="0" smtClean="0"/>
              <a:t>, </a:t>
            </a:r>
            <a:r>
              <a:rPr lang="en-US" sz="2200" dirty="0" err="1" smtClean="0"/>
              <a:t>plinovite</a:t>
            </a:r>
            <a:r>
              <a:rPr lang="en-US" sz="2200" dirty="0" smtClean="0"/>
              <a:t> </a:t>
            </a:r>
            <a:r>
              <a:rPr lang="en-US" sz="2200" dirty="0" err="1" smtClean="0"/>
              <a:t>ili</a:t>
            </a:r>
            <a:r>
              <a:rPr lang="en-US" sz="2200" dirty="0" smtClean="0"/>
              <a:t> </a:t>
            </a:r>
            <a:r>
              <a:rPr lang="en-US" sz="2200" dirty="0" err="1" smtClean="0"/>
              <a:t>radioaktivne</a:t>
            </a:r>
            <a:r>
              <a:rPr lang="en-US" sz="2200" dirty="0" smtClean="0"/>
              <a:t> </a:t>
            </a:r>
            <a:r>
              <a:rPr lang="hr-HR" sz="2200" dirty="0" smtClean="0"/>
              <a:t>tvari</a:t>
            </a:r>
          </a:p>
          <a:p>
            <a:pPr>
              <a:spcBef>
                <a:spcPts val="600"/>
              </a:spcBef>
            </a:pPr>
            <a:r>
              <a:rPr lang="hr-HR" sz="2200" dirty="0" smtClean="0"/>
              <a:t>O</a:t>
            </a:r>
            <a:r>
              <a:rPr lang="en-US" sz="2200" dirty="0" err="1" smtClean="0"/>
              <a:t>tpad</a:t>
            </a:r>
            <a:r>
              <a:rPr lang="hr-HR" sz="2200" dirty="0" smtClean="0"/>
              <a:t> se o</a:t>
            </a:r>
            <a:r>
              <a:rPr lang="en-US" sz="2200" dirty="0" err="1" smtClean="0"/>
              <a:t>dlaž</a:t>
            </a:r>
            <a:r>
              <a:rPr lang="hr-HR" sz="2200" dirty="0" smtClean="0"/>
              <a:t>e</a:t>
            </a:r>
            <a:r>
              <a:rPr lang="en-US" sz="2200" dirty="0" smtClean="0"/>
              <a:t> </a:t>
            </a:r>
            <a:r>
              <a:rPr lang="en-US" sz="2200" dirty="0" err="1" smtClean="0"/>
              <a:t>da</a:t>
            </a:r>
            <a:r>
              <a:rPr lang="en-US" sz="2200" dirty="0" smtClean="0"/>
              <a:t> se </a:t>
            </a:r>
            <a:r>
              <a:rPr lang="en-US" sz="2200" dirty="0" err="1" smtClean="0"/>
              <a:t>smanji</a:t>
            </a:r>
            <a:r>
              <a:rPr lang="en-US" sz="2200" dirty="0" smtClean="0"/>
              <a:t> </a:t>
            </a:r>
            <a:r>
              <a:rPr lang="en-US" sz="2200" dirty="0" err="1" smtClean="0"/>
              <a:t>nj</a:t>
            </a:r>
            <a:r>
              <a:rPr lang="hr-HR" sz="2200" dirty="0" smtClean="0"/>
              <a:t>egov</a:t>
            </a:r>
            <a:r>
              <a:rPr lang="en-US" sz="2200" dirty="0" smtClean="0"/>
              <a:t> </a:t>
            </a:r>
            <a:r>
              <a:rPr lang="en-US" sz="2200" dirty="0" err="1" smtClean="0"/>
              <a:t>utjecaj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zdravlje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okoliš</a:t>
            </a:r>
            <a:endParaRPr lang="hr-HR" sz="2200" dirty="0" smtClean="0"/>
          </a:p>
          <a:p>
            <a:pPr>
              <a:spcBef>
                <a:spcPts val="600"/>
              </a:spcBef>
            </a:pPr>
            <a:r>
              <a:rPr lang="hr-HR" sz="2200" dirty="0" smtClean="0"/>
              <a:t>O</a:t>
            </a:r>
            <a:r>
              <a:rPr lang="en-US" sz="2200" dirty="0" err="1" smtClean="0"/>
              <a:t>pćeniti</a:t>
            </a:r>
            <a:r>
              <a:rPr lang="en-US" sz="2200" dirty="0" smtClean="0"/>
              <a:t> </a:t>
            </a:r>
            <a:r>
              <a:rPr lang="en-US" sz="2200" dirty="0" err="1" smtClean="0"/>
              <a:t>koncept</a:t>
            </a:r>
            <a:r>
              <a:rPr lang="en-US" sz="2200" dirty="0" smtClean="0"/>
              <a:t> </a:t>
            </a:r>
            <a:r>
              <a:rPr lang="hr-HR" sz="2200" dirty="0" smtClean="0"/>
              <a:t>gospodarenja </a:t>
            </a:r>
            <a:r>
              <a:rPr lang="en-US" sz="2200" dirty="0" err="1" smtClean="0"/>
              <a:t>otpad</a:t>
            </a:r>
            <a:r>
              <a:rPr lang="hr-HR" sz="2200" dirty="0" smtClean="0"/>
              <a:t>om:</a:t>
            </a:r>
          </a:p>
          <a:p>
            <a:pPr lvl="1">
              <a:buFont typeface="Wingdings" pitchFamily="2" charset="2"/>
              <a:buChar char="Ø"/>
            </a:pPr>
            <a:r>
              <a:rPr lang="hr-HR" sz="2000" b="1" dirty="0" smtClean="0">
                <a:solidFill>
                  <a:srgbClr val="FF0000"/>
                </a:solidFill>
              </a:rPr>
              <a:t>S</a:t>
            </a:r>
            <a:r>
              <a:rPr lang="en-US" sz="2000" b="1" dirty="0" err="1" smtClean="0">
                <a:solidFill>
                  <a:srgbClr val="FF0000"/>
                </a:solidFill>
              </a:rPr>
              <a:t>manji</a:t>
            </a:r>
            <a:endParaRPr lang="hr-HR" sz="2000" b="1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FF0000"/>
                </a:solidFill>
              </a:rPr>
              <a:t>ponovno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upotrijebi</a:t>
            </a:r>
            <a:endParaRPr lang="hr-HR" sz="2000" b="1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b="1" dirty="0" err="1" smtClean="0">
                <a:solidFill>
                  <a:srgbClr val="FF0000"/>
                </a:solidFill>
              </a:rPr>
              <a:t>recikliraj</a:t>
            </a:r>
            <a:r>
              <a:rPr lang="hr-HR" sz="2000" b="1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None/>
            </a:pPr>
            <a:r>
              <a:rPr lang="hr-HR" sz="2000" b="1" dirty="0" smtClean="0">
                <a:solidFill>
                  <a:srgbClr val="FF0000"/>
                </a:solidFill>
              </a:rPr>
              <a:t>(reduce, re-use, re-cycle)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06DCB-8ED0-44C3-936E-EA6AB2E58538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7651" name="Picture 3" descr="D:\Documents\Nastava 2013\Energetika\Pictures\Hjerarhija_otp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518" y="2069824"/>
            <a:ext cx="4362450" cy="2552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Gospodarenje otpadom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79" y="4507556"/>
            <a:ext cx="8732789" cy="19190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000" dirty="0" err="1" smtClean="0"/>
              <a:t>Gomilanje</a:t>
            </a:r>
            <a:r>
              <a:rPr lang="en-US" sz="2000" dirty="0" smtClean="0"/>
              <a:t> </a:t>
            </a:r>
            <a:r>
              <a:rPr lang="hr-HR" sz="2000" dirty="0" smtClean="0"/>
              <a:t>i uništavanje </a:t>
            </a:r>
            <a:r>
              <a:rPr lang="en-US" sz="2000" dirty="0" err="1" smtClean="0"/>
              <a:t>nije</a:t>
            </a:r>
            <a:r>
              <a:rPr lang="en-US" sz="2000" dirty="0" smtClean="0"/>
              <a:t> </a:t>
            </a:r>
            <a:r>
              <a:rPr lang="en-US" sz="2000" dirty="0" err="1" smtClean="0"/>
              <a:t>održivo</a:t>
            </a:r>
            <a:r>
              <a:rPr lang="en-US" sz="2000" dirty="0" smtClean="0"/>
              <a:t> </a:t>
            </a:r>
            <a:r>
              <a:rPr lang="en-US" sz="2000" dirty="0" err="1" smtClean="0"/>
              <a:t>rješenje</a:t>
            </a:r>
            <a:r>
              <a:rPr lang="en-US" sz="2000" dirty="0" smtClean="0"/>
              <a:t> </a:t>
            </a:r>
            <a:r>
              <a:rPr lang="en-US" sz="2000" dirty="0" err="1" smtClean="0"/>
              <a:t>zbog</a:t>
            </a:r>
            <a:r>
              <a:rPr lang="hr-HR" sz="2000" dirty="0" smtClean="0"/>
              <a:t> utjecaja na okoliš i</a:t>
            </a:r>
            <a:r>
              <a:rPr lang="en-US" sz="2000" dirty="0" smtClean="0"/>
              <a:t> </a:t>
            </a:r>
            <a:r>
              <a:rPr lang="en-US" sz="2000" dirty="0" err="1" smtClean="0"/>
              <a:t>emisija</a:t>
            </a:r>
            <a:r>
              <a:rPr lang="en-US" sz="2000" dirty="0" smtClean="0"/>
              <a:t> </a:t>
            </a:r>
            <a:r>
              <a:rPr lang="en-US" sz="2000" dirty="0" err="1" smtClean="0"/>
              <a:t>štetnih</a:t>
            </a:r>
            <a:r>
              <a:rPr lang="en-US" sz="2000" dirty="0" smtClean="0"/>
              <a:t> </a:t>
            </a:r>
            <a:r>
              <a:rPr lang="en-US" sz="2000" dirty="0" err="1" smtClean="0"/>
              <a:t>tvari</a:t>
            </a:r>
            <a:r>
              <a:rPr lang="hr-HR" sz="2000" dirty="0" smtClean="0"/>
              <a:t> </a:t>
            </a:r>
            <a:r>
              <a:rPr lang="hr-HR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</a:t>
            </a:r>
            <a:r>
              <a:rPr lang="en-US" sz="2000" dirty="0" err="1" smtClean="0"/>
              <a:t>Najbolje</a:t>
            </a:r>
            <a:r>
              <a:rPr lang="en-US" sz="2000" dirty="0" smtClean="0"/>
              <a:t> </a:t>
            </a:r>
            <a:r>
              <a:rPr lang="en-US" sz="2000" dirty="0" err="1" smtClean="0"/>
              <a:t>rješenje</a:t>
            </a:r>
            <a:r>
              <a:rPr lang="en-US" sz="2000" dirty="0" smtClean="0"/>
              <a:t> je </a:t>
            </a:r>
            <a:r>
              <a:rPr lang="en-US" sz="2000" dirty="0" err="1" smtClean="0"/>
              <a:t>ponovno</a:t>
            </a:r>
            <a:r>
              <a:rPr lang="en-US" sz="2000" dirty="0" smtClean="0"/>
              <a:t> </a:t>
            </a:r>
            <a:r>
              <a:rPr lang="en-US" sz="2000" dirty="0" err="1" smtClean="0"/>
              <a:t>korištenje</a:t>
            </a:r>
            <a:r>
              <a:rPr lang="en-US" sz="2000" dirty="0" smtClean="0"/>
              <a:t> </a:t>
            </a:r>
            <a:r>
              <a:rPr lang="en-US" sz="2000" dirty="0" err="1" smtClean="0"/>
              <a:t>ekološki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ekonomski</a:t>
            </a:r>
            <a:r>
              <a:rPr lang="hr-HR" sz="2000" dirty="0" smtClean="0"/>
              <a:t> održivim metodama</a:t>
            </a:r>
          </a:p>
          <a:p>
            <a:pPr>
              <a:spcBef>
                <a:spcPts val="600"/>
              </a:spcBef>
            </a:pPr>
            <a:r>
              <a:rPr lang="en-US" sz="2000" dirty="0" err="1" smtClean="0"/>
              <a:t>Cilj</a:t>
            </a:r>
            <a:r>
              <a:rPr lang="en-US" sz="2000" dirty="0" smtClean="0"/>
              <a:t> </a:t>
            </a:r>
            <a:r>
              <a:rPr lang="en-US" sz="2000" dirty="0" err="1" smtClean="0"/>
              <a:t>većine</a:t>
            </a:r>
            <a:r>
              <a:rPr lang="en-US" sz="2000" dirty="0" smtClean="0"/>
              <a:t> </a:t>
            </a:r>
            <a:r>
              <a:rPr lang="en-US" sz="2000" dirty="0" err="1" smtClean="0"/>
              <a:t>zemalja</a:t>
            </a:r>
            <a:r>
              <a:rPr lang="en-US" sz="2000" dirty="0" smtClean="0"/>
              <a:t> je </a:t>
            </a:r>
            <a:r>
              <a:rPr lang="en-US" sz="2000" dirty="0" err="1" smtClean="0"/>
              <a:t>razviti</a:t>
            </a:r>
            <a:r>
              <a:rPr lang="en-US" sz="2000" dirty="0" smtClean="0"/>
              <a:t> </a:t>
            </a:r>
            <a:r>
              <a:rPr lang="en-US" sz="2000" dirty="0" err="1" smtClean="0"/>
              <a:t>nekoliko</a:t>
            </a:r>
            <a:r>
              <a:rPr lang="en-US" sz="2000" dirty="0" smtClean="0"/>
              <a:t> </a:t>
            </a:r>
            <a:r>
              <a:rPr lang="en-US" sz="2000" dirty="0" err="1" smtClean="0"/>
              <a:t>različitih</a:t>
            </a:r>
            <a:r>
              <a:rPr lang="en-US" sz="2000" dirty="0" smtClean="0"/>
              <a:t> </a:t>
            </a:r>
            <a:r>
              <a:rPr lang="en-US" sz="2000" dirty="0" err="1" smtClean="0"/>
              <a:t>metoda</a:t>
            </a:r>
            <a:r>
              <a:rPr lang="en-US" sz="2000" dirty="0" smtClean="0"/>
              <a:t> </a:t>
            </a:r>
            <a:r>
              <a:rPr lang="en-US" sz="2000" dirty="0" err="1" smtClean="0"/>
              <a:t>obrade</a:t>
            </a:r>
            <a:r>
              <a:rPr lang="en-US" sz="2000" dirty="0" smtClean="0"/>
              <a:t> </a:t>
            </a:r>
            <a:r>
              <a:rPr lang="en-US" sz="2000" dirty="0" err="1" smtClean="0"/>
              <a:t>otpada</a:t>
            </a:r>
            <a:r>
              <a:rPr lang="en-US" sz="2000" dirty="0" smtClean="0"/>
              <a:t> </a:t>
            </a:r>
            <a:r>
              <a:rPr lang="en-US" sz="2000" dirty="0" err="1" smtClean="0"/>
              <a:t>umjesto</a:t>
            </a:r>
            <a:r>
              <a:rPr lang="en-US" sz="2000" dirty="0" smtClean="0"/>
              <a:t> </a:t>
            </a:r>
            <a:r>
              <a:rPr lang="en-US" sz="2000" dirty="0" err="1" smtClean="0"/>
              <a:t>fokusiranja</a:t>
            </a:r>
            <a:r>
              <a:rPr lang="en-US" sz="2000" dirty="0" smtClean="0"/>
              <a:t> </a:t>
            </a:r>
            <a:r>
              <a:rPr lang="en-US" sz="2000" dirty="0" err="1" smtClean="0"/>
              <a:t>samo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jednu</a:t>
            </a:r>
            <a:endParaRPr lang="hr-HR" sz="2000" dirty="0" smtClean="0"/>
          </a:p>
          <a:p>
            <a:pPr>
              <a:spcBef>
                <a:spcPts val="600"/>
              </a:spcBef>
            </a:pPr>
            <a:r>
              <a:rPr lang="en-US" sz="2000" dirty="0" err="1" smtClean="0"/>
              <a:t>Strategije</a:t>
            </a:r>
            <a:r>
              <a:rPr lang="en-US" sz="2000" dirty="0" smtClean="0"/>
              <a:t> </a:t>
            </a:r>
            <a:r>
              <a:rPr lang="en-US" sz="2000" dirty="0" err="1" smtClean="0"/>
              <a:t>obično</a:t>
            </a:r>
            <a:r>
              <a:rPr lang="en-US" sz="2000" dirty="0" smtClean="0"/>
              <a:t> </a:t>
            </a:r>
            <a:r>
              <a:rPr lang="en-US" sz="2000" dirty="0" err="1" smtClean="0"/>
              <a:t>uključuju</a:t>
            </a:r>
            <a:r>
              <a:rPr lang="en-US" sz="2000" dirty="0" smtClean="0"/>
              <a:t> </a:t>
            </a:r>
            <a:r>
              <a:rPr lang="en-US" sz="2000" dirty="0" err="1" smtClean="0"/>
              <a:t>kombinaciju</a:t>
            </a:r>
            <a:r>
              <a:rPr lang="en-US" sz="2000" dirty="0" smtClean="0"/>
              <a:t> </a:t>
            </a:r>
            <a:r>
              <a:rPr lang="en-US" sz="2000" dirty="0" err="1" smtClean="0"/>
              <a:t>recikliranja</a:t>
            </a:r>
            <a:r>
              <a:rPr lang="en-US" sz="2000" dirty="0" smtClean="0"/>
              <a:t>, </a:t>
            </a:r>
            <a:r>
              <a:rPr lang="en-US" sz="2000" dirty="0" err="1" smtClean="0"/>
              <a:t>spaljivanja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/</a:t>
            </a:r>
            <a:r>
              <a:rPr lang="en-US" sz="2000" dirty="0" err="1" smtClean="0"/>
              <a:t>ili</a:t>
            </a:r>
            <a:r>
              <a:rPr lang="en-US" sz="2000" dirty="0" smtClean="0"/>
              <a:t> </a:t>
            </a:r>
            <a:r>
              <a:rPr lang="en-US" sz="2000" dirty="0" err="1" smtClean="0"/>
              <a:t>mehaničko-biološku</a:t>
            </a:r>
            <a:r>
              <a:rPr lang="en-US" sz="2000" dirty="0" smtClean="0"/>
              <a:t> </a:t>
            </a:r>
            <a:r>
              <a:rPr lang="en-US" sz="2000" dirty="0" err="1" smtClean="0"/>
              <a:t>obradu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5FDC1-465E-45FD-A857-679B40F8A729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7653" name="Picture 5" descr="D:\Documents\Nastava 2013\Energetika\Pictures\Stvaranje_otpada_po_stanovniku_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12" y="1673352"/>
            <a:ext cx="6184931" cy="28194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735855" y="1872733"/>
            <a:ext cx="19509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/>
              <a:t>EU</a:t>
            </a:r>
            <a:r>
              <a:rPr lang="hr-HR" b="1" dirty="0" smtClean="0"/>
              <a:t> </a:t>
            </a:r>
            <a:r>
              <a:rPr lang="en-US" b="1" dirty="0" smtClean="0"/>
              <a:t>2 </a:t>
            </a:r>
            <a:r>
              <a:rPr lang="hr-HR" b="1" dirty="0" smtClean="0"/>
              <a:t>milijarde </a:t>
            </a:r>
            <a:r>
              <a:rPr lang="en-US" b="1" dirty="0" err="1" smtClean="0"/>
              <a:t>tona</a:t>
            </a:r>
            <a:r>
              <a:rPr lang="en-US" b="1" dirty="0" smtClean="0"/>
              <a:t> </a:t>
            </a:r>
            <a:r>
              <a:rPr lang="en-US" b="1" dirty="0" err="1" smtClean="0"/>
              <a:t>otpada</a:t>
            </a:r>
            <a:r>
              <a:rPr lang="hr-HR" b="1" dirty="0" smtClean="0"/>
              <a:t>/g.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raste</a:t>
            </a:r>
            <a:endParaRPr lang="hr-HR" b="1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Odlagališta otpada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dirty="0" smtClean="0">
                <a:latin typeface="Calibri" pitchFamily="34" charset="0"/>
              </a:rPr>
              <a:t>Najčešći način </a:t>
            </a:r>
            <a:r>
              <a:rPr lang="hr-HR" dirty="0" smtClean="0">
                <a:latin typeface="Calibri" pitchFamily="34" charset="0"/>
              </a:rPr>
              <a:t>postupanja</a:t>
            </a:r>
          </a:p>
          <a:p>
            <a:r>
              <a:rPr lang="hr-HR" dirty="0" smtClean="0">
                <a:latin typeface="Calibri" pitchFamily="34" charset="0"/>
              </a:rPr>
              <a:t>F</a:t>
            </a:r>
            <a:r>
              <a:rPr lang="vi-VN" dirty="0" smtClean="0">
                <a:latin typeface="Calibri" pitchFamily="34" charset="0"/>
              </a:rPr>
              <a:t>inancijski najisplativij</a:t>
            </a:r>
            <a:r>
              <a:rPr lang="hr-HR" dirty="0" smtClean="0">
                <a:latin typeface="Calibri" pitchFamily="34" charset="0"/>
              </a:rPr>
              <a:t>e</a:t>
            </a:r>
            <a:r>
              <a:rPr lang="vi-VN" dirty="0" smtClean="0">
                <a:latin typeface="Calibri" pitchFamily="34" charset="0"/>
              </a:rPr>
              <a:t> jer sakupljanje i transport otpada čine 75% od ukupnih troškova</a:t>
            </a:r>
            <a:endParaRPr lang="hr-HR" dirty="0" smtClean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Kod modernih odlagališta smeće se odlaže u tankom i kompaktnom sloju i prekriva slojem zemlje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Nastoji se minimalizirati z</a:t>
            </a:r>
            <a:r>
              <a:rPr lang="vi-VN" dirty="0" smtClean="0">
                <a:latin typeface="Calibri" pitchFamily="34" charset="0"/>
              </a:rPr>
              <a:t>agađenje površinskih i podzemnih voda</a:t>
            </a:r>
            <a:endParaRPr lang="hr-HR" dirty="0" smtClean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Najbolja zemlja za odlaganje je glina jer je manje propusna od ostalih</a:t>
            </a:r>
            <a:endParaRPr lang="hr-HR" dirty="0" smtClean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Smeće </a:t>
            </a:r>
            <a:r>
              <a:rPr lang="hr-HR" dirty="0" smtClean="0">
                <a:latin typeface="Calibri" pitchFamily="34" charset="0"/>
              </a:rPr>
              <a:t>s</a:t>
            </a:r>
            <a:r>
              <a:rPr lang="vi-VN" dirty="0" smtClean="0">
                <a:latin typeface="Calibri" pitchFamily="34" charset="0"/>
              </a:rPr>
              <a:t>e može dodatno osigurati od propuštanja učvršćivanjem s materijalima kao što su cement, pepeo iz elektrana, asfalt</a:t>
            </a:r>
            <a:r>
              <a:rPr lang="hr-HR" dirty="0" smtClean="0">
                <a:latin typeface="Calibri" pitchFamily="34" charset="0"/>
              </a:rPr>
              <a:t>, idr.</a:t>
            </a:r>
          </a:p>
          <a:p>
            <a:r>
              <a:rPr lang="vi-VN" dirty="0" smtClean="0">
                <a:latin typeface="Calibri" pitchFamily="34" charset="0"/>
              </a:rPr>
              <a:t>Broj odlagališta u EU </a:t>
            </a:r>
            <a:r>
              <a:rPr lang="hr-HR" dirty="0" smtClean="0">
                <a:latin typeface="Calibri" pitchFamily="34" charset="0"/>
              </a:rPr>
              <a:t>pada – nitko ne želi otpad u blizini</a:t>
            </a:r>
          </a:p>
          <a:p>
            <a:r>
              <a:rPr lang="vi-VN" dirty="0" smtClean="0">
                <a:latin typeface="Calibri" pitchFamily="34" charset="0"/>
              </a:rPr>
              <a:t>Preusmjeravanje otpada s odlagališta</a:t>
            </a:r>
            <a:r>
              <a:rPr lang="hr-HR" dirty="0" smtClean="0">
                <a:latin typeface="Calibri" pitchFamily="34" charset="0"/>
              </a:rPr>
              <a:t> na alternativna odlagališta</a:t>
            </a:r>
          </a:p>
          <a:p>
            <a:r>
              <a:rPr lang="hr-HR" dirty="0" smtClean="0">
                <a:latin typeface="Calibri" pitchFamily="34" charset="0"/>
              </a:rPr>
              <a:t>S</a:t>
            </a:r>
            <a:r>
              <a:rPr lang="vi-VN" dirty="0" smtClean="0">
                <a:latin typeface="Calibri" pitchFamily="34" charset="0"/>
              </a:rPr>
              <a:t>tvarni kapacitet odlagališta nije poznat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E7A01-C5CC-4EA0-BB7A-C62091379A9D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Odvojeno sakupljanje otpada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Calibri" pitchFamily="34" charset="0"/>
              </a:rPr>
              <a:t>odv</a:t>
            </a:r>
            <a:r>
              <a:rPr lang="vi-VN" dirty="0" smtClean="0">
                <a:latin typeface="Calibri" pitchFamily="34" charset="0"/>
              </a:rPr>
              <a:t>ojenim skupljanjem i recikliranjem izbjegava se odlaganje</a:t>
            </a:r>
            <a:endParaRPr lang="hr-HR" dirty="0" smtClean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Izdvaja</a:t>
            </a:r>
            <a:r>
              <a:rPr lang="hr-HR" dirty="0" smtClean="0">
                <a:latin typeface="Calibri" pitchFamily="34" charset="0"/>
              </a:rPr>
              <a:t> se</a:t>
            </a:r>
            <a:r>
              <a:rPr lang="vi-VN" dirty="0" smtClean="0">
                <a:latin typeface="Calibri" pitchFamily="34" charset="0"/>
              </a:rPr>
              <a:t> iskoristiv</a:t>
            </a:r>
            <a:r>
              <a:rPr lang="hr-HR" dirty="0" smtClean="0">
                <a:latin typeface="Calibri" pitchFamily="34" charset="0"/>
              </a:rPr>
              <a:t>i</a:t>
            </a:r>
            <a:r>
              <a:rPr lang="vi-VN" dirty="0" smtClean="0">
                <a:latin typeface="Calibri" pitchFamily="34" charset="0"/>
              </a:rPr>
              <a:t> di</a:t>
            </a:r>
            <a:r>
              <a:rPr lang="hr-HR" dirty="0" smtClean="0">
                <a:latin typeface="Calibri" pitchFamily="34" charset="0"/>
              </a:rPr>
              <a:t>o</a:t>
            </a:r>
            <a:r>
              <a:rPr lang="vi-VN" dirty="0" smtClean="0">
                <a:latin typeface="Calibri" pitchFamily="34" charset="0"/>
              </a:rPr>
              <a:t> (papir, staklo, karton, biootpad,plastika i dr.) s ciljem recikliranja</a:t>
            </a:r>
            <a:endParaRPr lang="hr-HR" dirty="0" smtClean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Izdvaja</a:t>
            </a:r>
            <a:r>
              <a:rPr lang="hr-HR" dirty="0" smtClean="0">
                <a:latin typeface="Calibri" pitchFamily="34" charset="0"/>
              </a:rPr>
              <a:t> se</a:t>
            </a:r>
            <a:r>
              <a:rPr lang="vi-VN" dirty="0" smtClean="0">
                <a:latin typeface="Calibri" pitchFamily="34" charset="0"/>
              </a:rPr>
              <a:t> opasn</a:t>
            </a:r>
            <a:r>
              <a:rPr lang="hr-HR" dirty="0" smtClean="0">
                <a:latin typeface="Calibri" pitchFamily="34" charset="0"/>
              </a:rPr>
              <a:t>i</a:t>
            </a:r>
            <a:r>
              <a:rPr lang="vi-VN" dirty="0" smtClean="0">
                <a:latin typeface="Calibri" pitchFamily="34" charset="0"/>
              </a:rPr>
              <a:t> otpad (ulja, baterij</a:t>
            </a:r>
            <a:r>
              <a:rPr lang="hr-HR" dirty="0" smtClean="0">
                <a:latin typeface="Calibri" pitchFamily="34" charset="0"/>
              </a:rPr>
              <a:t>e</a:t>
            </a:r>
            <a:r>
              <a:rPr lang="vi-VN" dirty="0" smtClean="0">
                <a:latin typeface="Calibri" pitchFamily="34" charset="0"/>
              </a:rPr>
              <a:t>, lijekov</a:t>
            </a:r>
            <a:r>
              <a:rPr lang="hr-HR" dirty="0" smtClean="0">
                <a:latin typeface="Calibri" pitchFamily="34" charset="0"/>
              </a:rPr>
              <a:t>i</a:t>
            </a:r>
            <a:r>
              <a:rPr lang="vi-VN" dirty="0" smtClean="0">
                <a:latin typeface="Calibri" pitchFamily="34" charset="0"/>
              </a:rPr>
              <a:t>, kemikalij</a:t>
            </a:r>
            <a:r>
              <a:rPr lang="hr-HR" dirty="0" smtClean="0">
                <a:latin typeface="Calibri" pitchFamily="34" charset="0"/>
              </a:rPr>
              <a:t>e</a:t>
            </a:r>
            <a:r>
              <a:rPr lang="vi-VN" dirty="0" smtClean="0">
                <a:latin typeface="Calibri" pitchFamily="34" charset="0"/>
              </a:rPr>
              <a:t> dr.) s ciljem detoksikacije i recikliranja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O</a:t>
            </a:r>
            <a:r>
              <a:rPr lang="vi-VN" dirty="0" smtClean="0">
                <a:latin typeface="Calibri" pitchFamily="34" charset="0"/>
              </a:rPr>
              <a:t>moguć</a:t>
            </a:r>
            <a:r>
              <a:rPr lang="hr-HR" dirty="0" smtClean="0">
                <a:latin typeface="Calibri" pitchFamily="34" charset="0"/>
              </a:rPr>
              <a:t>ava se</a:t>
            </a:r>
            <a:r>
              <a:rPr lang="vi-VN" dirty="0" smtClean="0">
                <a:latin typeface="Calibri" pitchFamily="34" charset="0"/>
              </a:rPr>
              <a:t> iskorištavanje korisnih sastojaka, jer se odvojeno prikupljene vrste otpada lako koriste kao sirovine za dobivanje novih proizvoda</a:t>
            </a:r>
            <a:endParaRPr lang="hr-HR" dirty="0" smtClean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Smanjuje</a:t>
            </a:r>
            <a:r>
              <a:rPr lang="hr-HR" dirty="0" smtClean="0">
                <a:latin typeface="Calibri" pitchFamily="34" charset="0"/>
              </a:rPr>
              <a:t> se</a:t>
            </a:r>
            <a:r>
              <a:rPr lang="vi-VN" dirty="0" smtClean="0">
                <a:latin typeface="Calibri" pitchFamily="34" charset="0"/>
              </a:rPr>
              <a:t> onečišćenje okoliša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Š</a:t>
            </a:r>
            <a:r>
              <a:rPr lang="vi-VN" dirty="0" smtClean="0">
                <a:latin typeface="Calibri" pitchFamily="34" charset="0"/>
              </a:rPr>
              <a:t>tedi </a:t>
            </a:r>
            <a:r>
              <a:rPr lang="hr-HR" dirty="0" smtClean="0">
                <a:latin typeface="Calibri" pitchFamily="34" charset="0"/>
              </a:rPr>
              <a:t>se </a:t>
            </a:r>
            <a:r>
              <a:rPr lang="vi-VN" dirty="0" smtClean="0">
                <a:latin typeface="Calibri" pitchFamily="34" charset="0"/>
              </a:rPr>
              <a:t>energija</a:t>
            </a:r>
            <a:r>
              <a:rPr lang="hr-HR" dirty="0" smtClean="0">
                <a:latin typeface="Calibri" pitchFamily="34" charset="0"/>
              </a:rPr>
              <a:t>!</a:t>
            </a:r>
          </a:p>
          <a:p>
            <a:endParaRPr lang="vi-VN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9E70-4DFC-425E-874A-FA9019825AF7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Recikliranje sirovina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Ušteda energije pri reclikliranju sirovina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EB34A-DA63-4177-9B45-17007B9229B0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71296" y="2516353"/>
          <a:ext cx="5207876" cy="3200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3938"/>
                <a:gridCol w="260393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 smtClean="0"/>
                        <a:t>Materi</a:t>
                      </a:r>
                      <a:r>
                        <a:rPr lang="hr-HR" sz="2400" b="1" i="0" dirty="0" smtClean="0"/>
                        <a:t>j</a:t>
                      </a:r>
                      <a:r>
                        <a:rPr lang="en-US" sz="2400" b="1" i="0" dirty="0" smtClean="0"/>
                        <a:t>al</a:t>
                      </a:r>
                      <a:endParaRPr lang="en-US" sz="2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i="0" dirty="0" smtClean="0"/>
                        <a:t>Ušteda energije</a:t>
                      </a:r>
                      <a:endParaRPr lang="en-US" sz="2400" b="1" i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u="none" strike="noStrike" dirty="0" smtClean="0">
                          <a:solidFill>
                            <a:srgbClr val="0070C0"/>
                          </a:solidFill>
                          <a:hlinkClick r:id="rId2" tooltip="Aluminium recycling"/>
                        </a:rPr>
                        <a:t>Aluminij</a:t>
                      </a:r>
                      <a:endParaRPr lang="en-US" sz="2400" b="1" u="none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95%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u="none" strike="noStrike" dirty="0" smtClean="0">
                          <a:solidFill>
                            <a:srgbClr val="0070C0"/>
                          </a:solidFill>
                          <a:hlinkClick r:id="rId3" tooltip="Paper recycling"/>
                        </a:rPr>
                        <a:t>Karton</a:t>
                      </a:r>
                      <a:endParaRPr lang="en-US" sz="2400" b="1" u="none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u="none" strike="noStrike" dirty="0" smtClean="0">
                          <a:solidFill>
                            <a:srgbClr val="0070C0"/>
                          </a:solidFill>
                          <a:hlinkClick r:id="rId4" tooltip="Glass recycling"/>
                        </a:rPr>
                        <a:t>Staklo</a:t>
                      </a:r>
                      <a:endParaRPr lang="hr-HR" sz="2400" b="1" u="none" strike="noStrike" dirty="0" smtClean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5–30%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u="none" strike="noStrike" dirty="0" smtClean="0">
                          <a:solidFill>
                            <a:srgbClr val="0070C0"/>
                          </a:solidFill>
                          <a:hlinkClick r:id="rId3" tooltip="Paper recycling"/>
                        </a:rPr>
                        <a:t>Papir</a:t>
                      </a:r>
                      <a:endParaRPr lang="en-US" sz="2400" b="1" u="none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40%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u="none" strike="noStrike" dirty="0" smtClean="0">
                          <a:solidFill>
                            <a:srgbClr val="0070C0"/>
                          </a:solidFill>
                          <a:hlinkClick r:id="rId5" tooltip="Plastic recycling"/>
                        </a:rPr>
                        <a:t>Plastika</a:t>
                      </a:r>
                      <a:endParaRPr lang="en-US" sz="2400" b="1" u="none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70%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u="none" strike="noStrike" dirty="0" smtClean="0">
                          <a:solidFill>
                            <a:srgbClr val="0070C0"/>
                          </a:solidFill>
                          <a:hlinkClick r:id="rId6" tooltip="Ferrous metal recycling"/>
                        </a:rPr>
                        <a:t>Čelik</a:t>
                      </a:r>
                      <a:endParaRPr lang="en-US" sz="2400" b="1" u="none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60%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Spaljivanje otpada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>
                <a:latin typeface="Calibri" pitchFamily="34" charset="0"/>
              </a:rPr>
              <a:t>jedna od metoda </a:t>
            </a:r>
            <a:r>
              <a:rPr lang="hr-HR" dirty="0" smtClean="0">
                <a:latin typeface="Calibri" pitchFamily="34" charset="0"/>
              </a:rPr>
              <a:t>za </a:t>
            </a:r>
            <a:r>
              <a:rPr lang="vi-VN" dirty="0" smtClean="0">
                <a:latin typeface="Calibri" pitchFamily="34" charset="0"/>
              </a:rPr>
              <a:t>preusmjerava</a:t>
            </a:r>
            <a:r>
              <a:rPr lang="hr-HR" dirty="0" smtClean="0">
                <a:latin typeface="Calibri" pitchFamily="34" charset="0"/>
              </a:rPr>
              <a:t>nje otpada</a:t>
            </a:r>
            <a:r>
              <a:rPr lang="vi-VN" dirty="0" smtClean="0">
                <a:latin typeface="Calibri" pitchFamily="34" charset="0"/>
              </a:rPr>
              <a:t> s odlagališta</a:t>
            </a:r>
            <a:endParaRPr lang="hr-HR" dirty="0" smtClean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Prednost spalionica je što se one mogu iskoristiti za dobivanje topline ili električne energije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Mogućnost </a:t>
            </a:r>
            <a:r>
              <a:rPr lang="vi-VN" dirty="0" smtClean="0">
                <a:latin typeface="Calibri" pitchFamily="34" charset="0"/>
              </a:rPr>
              <a:t>spaljiva</a:t>
            </a:r>
            <a:r>
              <a:rPr lang="hr-HR" dirty="0" smtClean="0">
                <a:latin typeface="Calibri" pitchFamily="34" charset="0"/>
              </a:rPr>
              <a:t>nja</a:t>
            </a:r>
            <a:r>
              <a:rPr lang="vi-VN" dirty="0" smtClean="0">
                <a:latin typeface="Calibri" pitchFamily="34" charset="0"/>
              </a:rPr>
              <a:t> opasn</a:t>
            </a:r>
            <a:r>
              <a:rPr lang="hr-HR" dirty="0" smtClean="0">
                <a:latin typeface="Calibri" pitchFamily="34" charset="0"/>
              </a:rPr>
              <a:t>og</a:t>
            </a:r>
            <a:r>
              <a:rPr lang="vi-VN" dirty="0" smtClean="0">
                <a:latin typeface="Calibri" pitchFamily="34" charset="0"/>
              </a:rPr>
              <a:t> otpad</a:t>
            </a:r>
            <a:r>
              <a:rPr lang="hr-HR" dirty="0" smtClean="0">
                <a:latin typeface="Calibri" pitchFamily="34" charset="0"/>
              </a:rPr>
              <a:t>a</a:t>
            </a:r>
          </a:p>
          <a:p>
            <a:r>
              <a:rPr lang="hr-HR" dirty="0" smtClean="0">
                <a:latin typeface="Calibri" pitchFamily="34" charset="0"/>
              </a:rPr>
              <a:t>Ali sp</a:t>
            </a:r>
            <a:r>
              <a:rPr lang="vi-VN" dirty="0" smtClean="0">
                <a:latin typeface="Calibri" pitchFamily="34" charset="0"/>
              </a:rPr>
              <a:t>alionice doprinose zagađenju okoliša</a:t>
            </a:r>
            <a:endParaRPr lang="hr-HR" dirty="0" smtClean="0">
              <a:latin typeface="Calibri" pitchFamily="34" charset="0"/>
            </a:endParaRPr>
          </a:p>
          <a:p>
            <a:pPr>
              <a:buNone/>
            </a:pPr>
            <a:endParaRPr lang="vi-VN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B0481-CE75-4C2B-9274-85BB5892156A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dirty="0" smtClean="0">
                <a:latin typeface="Calibri" pitchFamily="34" charset="0"/>
              </a:rPr>
              <a:t>Mehaničko-biološka obrada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>
                <a:latin typeface="Calibri" pitchFamily="34" charset="0"/>
              </a:rPr>
              <a:t>A</a:t>
            </a:r>
            <a:r>
              <a:rPr lang="vi-VN" dirty="0" smtClean="0">
                <a:latin typeface="Calibri" pitchFamily="34" charset="0"/>
              </a:rPr>
              <a:t>lternativa spaljivanju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Obrada započinje</a:t>
            </a:r>
            <a:r>
              <a:rPr lang="vi-VN" dirty="0" smtClean="0">
                <a:latin typeface="Calibri" pitchFamily="34" charset="0"/>
              </a:rPr>
              <a:t> biološkom razgradnjom (stabilizacijom) uz gubitak vode</a:t>
            </a:r>
            <a:endParaRPr lang="hr-HR" dirty="0" smtClean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mehaničkom obradom se razdvaja gorivi od biorazgradivog dijela</a:t>
            </a:r>
            <a:endParaRPr lang="hr-HR" dirty="0" smtClean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znatno </a:t>
            </a:r>
            <a:r>
              <a:rPr lang="hr-HR" dirty="0" smtClean="0">
                <a:latin typeface="Calibri" pitchFamily="34" charset="0"/>
              </a:rPr>
              <a:t>se </a:t>
            </a:r>
            <a:r>
              <a:rPr lang="vi-VN" dirty="0" smtClean="0">
                <a:latin typeface="Calibri" pitchFamily="34" charset="0"/>
              </a:rPr>
              <a:t>smanjuje nekontrolirana razgradnja i emisija stakleničkih plinova, što se dešava na odlagalištima gdje se odložio neobrađeni otpad</a:t>
            </a:r>
            <a:endParaRPr lang="hr-HR" dirty="0" smtClean="0">
              <a:latin typeface="Calibri" pitchFamily="34" charset="0"/>
            </a:endParaRPr>
          </a:p>
          <a:p>
            <a:r>
              <a:rPr lang="vi-VN" dirty="0" smtClean="0">
                <a:latin typeface="Calibri" pitchFamily="34" charset="0"/>
              </a:rPr>
              <a:t>znatno se smanjuje volumen otpada, odnosno površina za njegovo odlaganje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Preduvjet za </a:t>
            </a:r>
            <a:r>
              <a:rPr lang="vi-VN" dirty="0" smtClean="0">
                <a:latin typeface="Calibri" pitchFamily="34" charset="0"/>
              </a:rPr>
              <a:t>mehaničko-biološku obradu </a:t>
            </a:r>
            <a:r>
              <a:rPr lang="hr-HR" dirty="0" smtClean="0">
                <a:latin typeface="Calibri" pitchFamily="34" charset="0"/>
              </a:rPr>
              <a:t>- </a:t>
            </a:r>
            <a:r>
              <a:rPr lang="vi-VN" dirty="0" smtClean="0">
                <a:latin typeface="Calibri" pitchFamily="34" charset="0"/>
              </a:rPr>
              <a:t>uspješno odv</a:t>
            </a:r>
            <a:r>
              <a:rPr lang="hr-HR" dirty="0" smtClean="0">
                <a:latin typeface="Calibri" pitchFamily="34" charset="0"/>
              </a:rPr>
              <a:t>ajanje</a:t>
            </a:r>
            <a:r>
              <a:rPr lang="vi-VN" dirty="0" smtClean="0">
                <a:latin typeface="Calibri" pitchFamily="34" charset="0"/>
              </a:rPr>
              <a:t> otpada</a:t>
            </a:r>
            <a:endParaRPr lang="hr-HR" dirty="0" smtClean="0">
              <a:latin typeface="Calibri" pitchFamily="34" charset="0"/>
            </a:endParaRPr>
          </a:p>
          <a:p>
            <a:r>
              <a:rPr lang="hr-HR" dirty="0" smtClean="0">
                <a:latin typeface="Calibri" pitchFamily="34" charset="0"/>
              </a:rPr>
              <a:t>U EU</a:t>
            </a:r>
            <a:r>
              <a:rPr lang="vi-VN" dirty="0" smtClean="0">
                <a:latin typeface="Calibri" pitchFamily="34" charset="0"/>
              </a:rPr>
              <a:t> Italija ima </a:t>
            </a:r>
            <a:r>
              <a:rPr lang="hr-HR" dirty="0" smtClean="0">
                <a:latin typeface="Calibri" pitchFamily="34" charset="0"/>
              </a:rPr>
              <a:t>naj</a:t>
            </a:r>
            <a:r>
              <a:rPr lang="vi-VN" dirty="0" smtClean="0">
                <a:latin typeface="Calibri" pitchFamily="34" charset="0"/>
              </a:rPr>
              <a:t>veći kapacitet obrade sa 240 kilograma po stanovniku u 2005</a:t>
            </a:r>
            <a:r>
              <a:rPr lang="hr-HR" dirty="0" smtClean="0">
                <a:latin typeface="Calibri" pitchFamily="34" charset="0"/>
              </a:rPr>
              <a:t>. g., </a:t>
            </a:r>
            <a:r>
              <a:rPr lang="vi-VN" dirty="0" smtClean="0">
                <a:latin typeface="Calibri" pitchFamily="34" charset="0"/>
              </a:rPr>
              <a:t>23% komunalnog otpada</a:t>
            </a:r>
          </a:p>
          <a:p>
            <a:endParaRPr lang="vi-VN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E011-9FC0-47AB-8EF6-C5D5D1425050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Održivi razvoj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Održivi razvoj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b="1" dirty="0" smtClean="0">
                <a:solidFill>
                  <a:srgbClr val="C00000"/>
                </a:solidFill>
              </a:rPr>
              <a:t>Da li bi Zemljin ekosustav podnio pritisak na prirodne resurse, kad bi svi živjeli načinom života bogatih zemalja?</a:t>
            </a:r>
          </a:p>
          <a:p>
            <a:pPr lvl="1"/>
            <a:r>
              <a:rPr lang="hr-HR" dirty="0" smtClean="0"/>
              <a:t>Da li gospodarski rast vodi pretjeranom iskorištavanju prirodnih resursa i uništavanju ekosustava?</a:t>
            </a:r>
          </a:p>
          <a:p>
            <a:pPr lvl="1"/>
            <a:r>
              <a:rPr lang="hr-HR" dirty="0" smtClean="0"/>
              <a:t>Da li povećanje bogatsva (BDP) pruža i bolje mogućnosti , tj. da li su koristi podjednako raspoređene?</a:t>
            </a:r>
            <a:endParaRPr lang="en-GB" dirty="0" smtClean="0"/>
          </a:p>
          <a:p>
            <a:pPr lvl="1"/>
            <a:r>
              <a:rPr lang="hr-HR" dirty="0" smtClean="0"/>
              <a:t>Kako bogate zemlje mogu pomoći siromašnima da se razvijaju na održiv način?</a:t>
            </a:r>
          </a:p>
          <a:p>
            <a:r>
              <a:rPr lang="hr-HR" dirty="0" smtClean="0"/>
              <a:t>Da li </a:t>
            </a:r>
            <a:r>
              <a:rPr lang="en-GB" dirty="0" smtClean="0"/>
              <a:t>s</a:t>
            </a:r>
            <a:r>
              <a:rPr lang="hr-HR" dirty="0" smtClean="0"/>
              <a:t>e kombinacijom (znanosti, tehnologije, ingenioznosti) mogu kombinirati stvoreni, prirodni i ljudski kapital, tako da sve potrebe budu zadovoljene?</a:t>
            </a:r>
            <a:r>
              <a:rPr lang="en-GB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C5956-DFAA-40CD-9D93-84F8700724F5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Održivi razvoj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Što je održivi razvoj?</a:t>
            </a:r>
          </a:p>
          <a:p>
            <a:r>
              <a:rPr lang="hr-HR" dirty="0" smtClean="0"/>
              <a:t>Razvoj koji zadovoljava trenutne potrebe, bez dovođenja u pitanje zadovoljavanja potreba budućih generacija</a:t>
            </a:r>
            <a:endParaRPr lang="en-US" dirty="0" smtClean="0"/>
          </a:p>
          <a:p>
            <a:r>
              <a:rPr lang="hr-HR" dirty="0" smtClean="0"/>
              <a:t>Razvoj koji zahtijeva dugoročno sagledavanje problema, uzmajući u obzir lokalne, regionalne i globalne utjecaje, te koristi najbolja raspoloživa znanja i znanstvene spoznaje</a:t>
            </a:r>
            <a:endParaRPr lang="en-US" dirty="0" smtClean="0"/>
          </a:p>
          <a:p>
            <a:r>
              <a:rPr lang="hr-HR" dirty="0" smtClean="0"/>
              <a:t>Razvoj koji uravnotežuje gospodarske, socijalne, tehnološke, ekološke i moralne zahtjeve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587D7-5DCA-4423-B246-20CE2041B254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Utjecaj ljudskog djelovanja na okoliš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odrediti održivost u energetici?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1700807"/>
            <a:ext cx="8752114" cy="488287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hr-HR" sz="2000" dirty="0" smtClean="0"/>
              <a:t>Nema apsolutnih kriterija, već se dva ili više procesa  mogu usporediti da bi se odredio koji od njih je održiviji. </a:t>
            </a:r>
          </a:p>
          <a:p>
            <a:pPr>
              <a:spcBef>
                <a:spcPts val="600"/>
              </a:spcBef>
            </a:pPr>
            <a:r>
              <a:rPr lang="hr-HR" sz="2000" dirty="0" smtClean="0"/>
              <a:t>Postoji nekoliko najčešće korištenih načina da se odredi održivost u energetici</a:t>
            </a:r>
          </a:p>
          <a:p>
            <a:pPr>
              <a:spcBef>
                <a:spcPts val="600"/>
              </a:spcBef>
            </a:pPr>
            <a:r>
              <a:rPr lang="vi-VN" sz="2000" b="1" dirty="0" smtClean="0">
                <a:latin typeface="Calibri" pitchFamily="34" charset="0"/>
              </a:rPr>
              <a:t>Eksterni trošak</a:t>
            </a:r>
            <a:r>
              <a:rPr lang="hr-HR" sz="2000" b="1" dirty="0" smtClean="0">
                <a:latin typeface="Calibri" pitchFamily="34" charset="0"/>
              </a:rPr>
              <a:t> </a:t>
            </a:r>
            <a:r>
              <a:rPr lang="hr-HR" sz="2000" dirty="0" smtClean="0">
                <a:latin typeface="Calibri" pitchFamily="34" charset="0"/>
              </a:rPr>
              <a:t>- </a:t>
            </a:r>
            <a:r>
              <a:rPr lang="vi-VN" sz="2000" dirty="0" smtClean="0">
                <a:latin typeface="Calibri" pitchFamily="34" charset="0"/>
              </a:rPr>
              <a:t>korištenje neke tehnologije, osim ekonomskog troška</a:t>
            </a:r>
            <a:r>
              <a:rPr lang="hr-HR" sz="2000" dirty="0" smtClean="0">
                <a:latin typeface="Calibri" pitchFamily="34" charset="0"/>
              </a:rPr>
              <a:t> (</a:t>
            </a:r>
            <a:r>
              <a:rPr lang="vi-VN" sz="2000" dirty="0" smtClean="0">
                <a:latin typeface="Calibri" pitchFamily="34" charset="0"/>
              </a:rPr>
              <a:t>interni</a:t>
            </a:r>
            <a:r>
              <a:rPr lang="hr-HR" sz="2000" dirty="0" smtClean="0">
                <a:latin typeface="Calibri" pitchFamily="34" charset="0"/>
              </a:rPr>
              <a:t>)</a:t>
            </a:r>
            <a:r>
              <a:rPr lang="vi-VN" sz="2000" dirty="0" smtClean="0">
                <a:latin typeface="Calibri" pitchFamily="34" charset="0"/>
              </a:rPr>
              <a:t>, ima ekološki i socijalni</a:t>
            </a:r>
            <a:r>
              <a:rPr lang="hr-HR" sz="2000" dirty="0" smtClean="0">
                <a:latin typeface="Calibri" pitchFamily="34" charset="0"/>
              </a:rPr>
              <a:t> (</a:t>
            </a:r>
            <a:r>
              <a:rPr lang="vi-VN" sz="2000" dirty="0" smtClean="0">
                <a:latin typeface="Calibri" pitchFamily="34" charset="0"/>
              </a:rPr>
              <a:t>eksterni trošak</a:t>
            </a:r>
            <a:r>
              <a:rPr lang="hr-HR" sz="2000" dirty="0" smtClean="0">
                <a:latin typeface="Calibri" pitchFamily="34" charset="0"/>
              </a:rPr>
              <a:t>)</a:t>
            </a:r>
            <a:r>
              <a:rPr lang="vi-VN" sz="2000" dirty="0" smtClean="0">
                <a:latin typeface="Calibri" pitchFamily="34" charset="0"/>
              </a:rPr>
              <a:t>. U eksterne troškove se ubrajaju troškovi koji prozlaze iz korištenja drugih resursa</a:t>
            </a:r>
            <a:r>
              <a:rPr lang="hr-HR" sz="2000" dirty="0" smtClean="0">
                <a:latin typeface="Calibri" pitchFamily="34" charset="0"/>
              </a:rPr>
              <a:t>: </a:t>
            </a:r>
            <a:r>
              <a:rPr lang="vi-VN" sz="2000" dirty="0" smtClean="0">
                <a:latin typeface="Calibri" pitchFamily="34" charset="0"/>
              </a:rPr>
              <a:t> zagađenje zraka i vode, globalno zatopljenje, zagađenja bukom, gubitka zelenih površina, estetskog zagađenja, itd., uključivo i troškove lječenja koji su posljedica prethodnih negativnih procesa, kao i smanjenja kvalitete života. </a:t>
            </a:r>
            <a:r>
              <a:rPr lang="hr-HR" sz="2000" dirty="0" smtClean="0">
                <a:latin typeface="Calibri" pitchFamily="34" charset="0"/>
              </a:rPr>
              <a:t>P</a:t>
            </a:r>
            <a:r>
              <a:rPr lang="vi-VN" sz="2000" dirty="0" smtClean="0">
                <a:latin typeface="Calibri" pitchFamily="34" charset="0"/>
              </a:rPr>
              <a:t>roblem </a:t>
            </a:r>
            <a:r>
              <a:rPr lang="hr-HR" sz="2000" dirty="0" smtClean="0">
                <a:latin typeface="Calibri" pitchFamily="34" charset="0"/>
              </a:rPr>
              <a:t>je </a:t>
            </a:r>
            <a:r>
              <a:rPr lang="vi-VN" sz="2000" dirty="0" smtClean="0">
                <a:latin typeface="Calibri" pitchFamily="34" charset="0"/>
              </a:rPr>
              <a:t>kvantificirati te troškove.</a:t>
            </a:r>
          </a:p>
          <a:p>
            <a:pPr>
              <a:spcBef>
                <a:spcPts val="600"/>
              </a:spcBef>
            </a:pPr>
            <a:r>
              <a:rPr lang="vi-VN" sz="2000" b="1" dirty="0" smtClean="0">
                <a:latin typeface="Calibri" pitchFamily="34" charset="0"/>
              </a:rPr>
              <a:t>Multikriterij</a:t>
            </a:r>
            <a:r>
              <a:rPr lang="hr-HR" sz="2000" b="1" dirty="0" smtClean="0">
                <a:latin typeface="Calibri" pitchFamily="34" charset="0"/>
              </a:rPr>
              <a:t>ska</a:t>
            </a:r>
            <a:r>
              <a:rPr lang="vi-VN" sz="2000" b="1" dirty="0" smtClean="0">
                <a:latin typeface="Calibri" pitchFamily="34" charset="0"/>
              </a:rPr>
              <a:t> analiza</a:t>
            </a:r>
            <a:r>
              <a:rPr lang="hr-HR" sz="2000" b="1" dirty="0" smtClean="0">
                <a:latin typeface="Calibri" pitchFamily="34" charset="0"/>
              </a:rPr>
              <a:t>  </a:t>
            </a:r>
            <a:r>
              <a:rPr lang="hr-HR" sz="2000" dirty="0" smtClean="0">
                <a:latin typeface="Calibri" pitchFamily="34" charset="0"/>
              </a:rPr>
              <a:t>- </a:t>
            </a:r>
            <a:r>
              <a:rPr lang="vi-VN" sz="2000" dirty="0" smtClean="0">
                <a:latin typeface="Calibri" pitchFamily="34" charset="0"/>
              </a:rPr>
              <a:t>uspoređuje različite energetske sustave </a:t>
            </a:r>
            <a:r>
              <a:rPr lang="hr-HR" sz="2000" dirty="0" smtClean="0">
                <a:latin typeface="Calibri" pitchFamily="34" charset="0"/>
              </a:rPr>
              <a:t>pomoću</a:t>
            </a:r>
            <a:r>
              <a:rPr lang="vi-VN" sz="2000" dirty="0" smtClean="0">
                <a:latin typeface="Calibri" pitchFamily="34" charset="0"/>
              </a:rPr>
              <a:t> indikator</a:t>
            </a:r>
            <a:r>
              <a:rPr lang="hr-HR" sz="2000" dirty="0" smtClean="0">
                <a:latin typeface="Calibri" pitchFamily="34" charset="0"/>
              </a:rPr>
              <a:t>a</a:t>
            </a:r>
            <a:r>
              <a:rPr lang="vi-VN" sz="2000" dirty="0" smtClean="0">
                <a:latin typeface="Calibri" pitchFamily="34" charset="0"/>
              </a:rPr>
              <a:t>, </a:t>
            </a:r>
            <a:r>
              <a:rPr lang="hr-HR" sz="2000" dirty="0" smtClean="0">
                <a:latin typeface="Calibri" pitchFamily="34" charset="0"/>
              </a:rPr>
              <a:t>dajući im </a:t>
            </a:r>
            <a:r>
              <a:rPr lang="vi-VN" sz="2000" dirty="0" smtClean="0">
                <a:latin typeface="Calibri" pitchFamily="34" charset="0"/>
              </a:rPr>
              <a:t>određen</a:t>
            </a:r>
            <a:r>
              <a:rPr lang="hr-HR" sz="2000" dirty="0" smtClean="0">
                <a:latin typeface="Calibri" pitchFamily="34" charset="0"/>
              </a:rPr>
              <a:t>e</a:t>
            </a:r>
            <a:r>
              <a:rPr lang="vi-VN" sz="2000" dirty="0" smtClean="0">
                <a:latin typeface="Calibri" pitchFamily="34" charset="0"/>
              </a:rPr>
              <a:t> prioritet</a:t>
            </a:r>
            <a:r>
              <a:rPr lang="hr-HR" sz="2000" dirty="0" smtClean="0">
                <a:latin typeface="Calibri" pitchFamily="34" charset="0"/>
              </a:rPr>
              <a:t>e</a:t>
            </a:r>
            <a:r>
              <a:rPr lang="vi-VN" sz="2000" dirty="0" smtClean="0">
                <a:latin typeface="Calibri" pitchFamily="34" charset="0"/>
              </a:rPr>
              <a:t>. Indikator</a:t>
            </a:r>
            <a:r>
              <a:rPr lang="hr-HR" sz="2000" dirty="0" smtClean="0">
                <a:latin typeface="Calibri" pitchFamily="34" charset="0"/>
              </a:rPr>
              <a:t>e</a:t>
            </a:r>
            <a:r>
              <a:rPr lang="vi-VN" sz="2000" dirty="0" smtClean="0">
                <a:latin typeface="Calibri" pitchFamily="34" charset="0"/>
              </a:rPr>
              <a:t> djelimo na ekonomske, ekološke i socijalne</a:t>
            </a:r>
            <a:r>
              <a:rPr lang="hr-HR" sz="2000" dirty="0" smtClean="0">
                <a:latin typeface="Calibri" pitchFamily="34" charset="0"/>
              </a:rPr>
              <a:t>.</a:t>
            </a:r>
            <a:r>
              <a:rPr lang="vi-VN" sz="2000" dirty="0" smtClean="0">
                <a:latin typeface="Calibri" pitchFamily="34" charset="0"/>
              </a:rPr>
              <a:t> Dodjelom važnosti indikatorima, što u sebi sadrži procjenu održivosti, metoda daje prednost jednoj ili drugoj tehnologiji.</a:t>
            </a:r>
            <a:endParaRPr lang="hr-HR" sz="1050" dirty="0" smtClean="0"/>
          </a:p>
          <a:p>
            <a:pPr>
              <a:buNone/>
            </a:pPr>
            <a:endParaRPr lang="en-US" sz="105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3175-62F3-4B8F-AB5E-F128321CE2D5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Kako odrediti održivost u energetici?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1700807"/>
            <a:ext cx="8752114" cy="488287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vi-VN" sz="2000" b="1" dirty="0" smtClean="0">
                <a:latin typeface="Calibri" pitchFamily="34" charset="0"/>
              </a:rPr>
              <a:t>Eksergija</a:t>
            </a:r>
            <a:r>
              <a:rPr lang="hr-HR" sz="2000" dirty="0" smtClean="0">
                <a:latin typeface="Calibri" pitchFamily="34" charset="0"/>
              </a:rPr>
              <a:t> - u</a:t>
            </a:r>
            <a:r>
              <a:rPr lang="vi-VN" sz="2000" dirty="0" smtClean="0">
                <a:latin typeface="Calibri" pitchFamily="34" charset="0"/>
              </a:rPr>
              <a:t>spoređuje dva energetska sustava eksergetski, dajući prednost onome koji efikasnije koristi energiju. Eksergija predstavlja kvalitetu energije. </a:t>
            </a:r>
            <a:r>
              <a:rPr lang="hr-HR" sz="2000" dirty="0" smtClean="0">
                <a:latin typeface="Calibri" pitchFamily="34" charset="0"/>
              </a:rPr>
              <a:t>Z</a:t>
            </a:r>
            <a:r>
              <a:rPr lang="vi-VN" sz="2000" dirty="0" smtClean="0">
                <a:latin typeface="Calibri" pitchFamily="34" charset="0"/>
              </a:rPr>
              <a:t>namo da je </a:t>
            </a:r>
            <a:r>
              <a:rPr lang="hr-HR" sz="2000" dirty="0" smtClean="0">
                <a:latin typeface="Calibri" pitchFamily="34" charset="0"/>
              </a:rPr>
              <a:t>efikasnost</a:t>
            </a:r>
            <a:r>
              <a:rPr lang="vi-VN" sz="2000" dirty="0" smtClean="0">
                <a:latin typeface="Calibri" pitchFamily="34" charset="0"/>
              </a:rPr>
              <a:t> pretvaranja</a:t>
            </a:r>
            <a:r>
              <a:rPr lang="hr-HR" sz="2000" dirty="0" smtClean="0">
                <a:latin typeface="Calibri" pitchFamily="34" charset="0"/>
              </a:rPr>
              <a:t> toplinske energije </a:t>
            </a:r>
            <a:r>
              <a:rPr lang="vi-VN" sz="2000" dirty="0" smtClean="0">
                <a:latin typeface="Calibri" pitchFamily="34" charset="0"/>
              </a:rPr>
              <a:t> u rad ovisna o temperaturi na kojoj se nalazi iznad temperature okoline. </a:t>
            </a:r>
            <a:r>
              <a:rPr lang="hr-HR" sz="2000" dirty="0" smtClean="0">
                <a:latin typeface="Calibri" pitchFamily="34" charset="0"/>
              </a:rPr>
              <a:t>K</a:t>
            </a:r>
            <a:r>
              <a:rPr lang="vi-VN" sz="2000" dirty="0" smtClean="0">
                <a:latin typeface="Calibri" pitchFamily="34" charset="0"/>
              </a:rPr>
              <a:t>ako se energija koristi, ona gubi kvalitetu i eksergija pada. </a:t>
            </a:r>
            <a:r>
              <a:rPr lang="hr-HR" sz="2000" dirty="0" smtClean="0">
                <a:latin typeface="Calibri" pitchFamily="34" charset="0"/>
              </a:rPr>
              <a:t>E</a:t>
            </a:r>
            <a:r>
              <a:rPr lang="vi-VN" sz="2000" dirty="0" smtClean="0">
                <a:latin typeface="Calibri" pitchFamily="34" charset="0"/>
              </a:rPr>
              <a:t>nergetski sustav koji bolje koristi eksergiju je bolji i time održiviji.</a:t>
            </a:r>
          </a:p>
          <a:p>
            <a:pPr>
              <a:spcBef>
                <a:spcPts val="600"/>
              </a:spcBef>
            </a:pPr>
            <a:r>
              <a:rPr lang="vi-VN" sz="2000" b="1" dirty="0" smtClean="0">
                <a:latin typeface="Calibri" pitchFamily="34" charset="0"/>
              </a:rPr>
              <a:t>Emergija</a:t>
            </a:r>
            <a:r>
              <a:rPr lang="vi-VN" sz="2000" dirty="0" smtClean="0">
                <a:latin typeface="Calibri" pitchFamily="34" charset="0"/>
              </a:rPr>
              <a:t> </a:t>
            </a:r>
            <a:r>
              <a:rPr lang="hr-HR" sz="2000" dirty="0" smtClean="0">
                <a:latin typeface="Calibri" pitchFamily="34" charset="0"/>
              </a:rPr>
              <a:t> -  </a:t>
            </a:r>
            <a:r>
              <a:rPr lang="vi-VN" sz="2000" dirty="0" smtClean="0">
                <a:latin typeface="Calibri" pitchFamily="34" charset="0"/>
              </a:rPr>
              <a:t>sva energija koja je potrošena za dobivanje pojedinog resursa, npr. za fosilna goriva uključuje i energiju </a:t>
            </a:r>
            <a:r>
              <a:rPr lang="hr-HR" sz="2000" dirty="0" smtClean="0">
                <a:latin typeface="Calibri" pitchFamily="34" charset="0"/>
              </a:rPr>
              <a:t>S</a:t>
            </a:r>
            <a:r>
              <a:rPr lang="vi-VN" sz="2000" dirty="0" smtClean="0">
                <a:latin typeface="Calibri" pitchFamily="34" charset="0"/>
              </a:rPr>
              <a:t>unca koja je bila potrebna za nastanak fosilnih goriva. Ova metoda uspoređuje tako dva energetska sustava, uzimajući u obzir energiju koja se koristi ne samo </a:t>
            </a:r>
            <a:r>
              <a:rPr lang="hr-HR" sz="2000" dirty="0" smtClean="0">
                <a:latin typeface="Calibri" pitchFamily="34" charset="0"/>
              </a:rPr>
              <a:t>direktno u nekom</a:t>
            </a:r>
            <a:r>
              <a:rPr lang="vi-VN" sz="2000" dirty="0" smtClean="0">
                <a:latin typeface="Calibri" pitchFamily="34" charset="0"/>
              </a:rPr>
              <a:t> procesu </a:t>
            </a:r>
            <a:r>
              <a:rPr lang="hr-HR" sz="2000" dirty="0" smtClean="0">
                <a:latin typeface="Calibri" pitchFamily="34" charset="0"/>
              </a:rPr>
              <a:t>, n</a:t>
            </a:r>
            <a:r>
              <a:rPr lang="vi-VN" sz="2000" dirty="0" smtClean="0">
                <a:latin typeface="Calibri" pitchFamily="34" charset="0"/>
              </a:rPr>
              <a:t>ego od nastanka Zemlje</a:t>
            </a:r>
            <a:r>
              <a:rPr lang="hr-HR" sz="2000" dirty="0" smtClean="0">
                <a:latin typeface="Calibri" pitchFamily="34" charset="0"/>
              </a:rPr>
              <a:t>. M</a:t>
            </a:r>
            <a:r>
              <a:rPr lang="vi-VN" sz="2000" dirty="0" smtClean="0">
                <a:latin typeface="Calibri" pitchFamily="34" charset="0"/>
              </a:rPr>
              <a:t>inimizacijom emergije, smanjuje</a:t>
            </a:r>
            <a:r>
              <a:rPr lang="hr-HR" sz="2000" dirty="0" smtClean="0">
                <a:latin typeface="Calibri" pitchFamily="34" charset="0"/>
              </a:rPr>
              <a:t> se</a:t>
            </a:r>
            <a:r>
              <a:rPr lang="vi-VN" sz="2000" dirty="0" smtClean="0">
                <a:latin typeface="Calibri" pitchFamily="34" charset="0"/>
              </a:rPr>
              <a:t> potrošnj</a:t>
            </a:r>
            <a:r>
              <a:rPr lang="hr-HR" sz="2000" dirty="0" smtClean="0">
                <a:latin typeface="Calibri" pitchFamily="34" charset="0"/>
              </a:rPr>
              <a:t>a</a:t>
            </a:r>
            <a:r>
              <a:rPr lang="vi-VN" sz="2000" dirty="0" smtClean="0">
                <a:latin typeface="Calibri" pitchFamily="34" charset="0"/>
              </a:rPr>
              <a:t> resursa</a:t>
            </a:r>
            <a:r>
              <a:rPr lang="hr-HR" sz="2000" dirty="0" smtClean="0">
                <a:latin typeface="Calibri" pitchFamily="34" charset="0"/>
              </a:rPr>
              <a:t>.</a:t>
            </a:r>
            <a:endParaRPr lang="vi-VN" sz="2000" dirty="0" smtClean="0">
              <a:latin typeface="Calibri" pitchFamily="34" charset="0"/>
            </a:endParaRPr>
          </a:p>
          <a:p>
            <a:endParaRPr lang="hr-HR" sz="1050" dirty="0" smtClean="0"/>
          </a:p>
          <a:p>
            <a:pPr>
              <a:buNone/>
            </a:pPr>
            <a:endParaRPr lang="en-US" sz="105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6AD-E565-41B3-A7A1-A8079DB062D7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Problem: treba uzeti u obzir sve indirektne (vanjske) utjecaja koji nisu direktno uključeni u cijenu</a:t>
            </a:r>
          </a:p>
          <a:p>
            <a:r>
              <a:rPr lang="hr-HR" sz="2400" u="sng" dirty="0" smtClean="0"/>
              <a:t>Primjer</a:t>
            </a:r>
            <a:r>
              <a:rPr lang="hr-HR" sz="2400" dirty="0" smtClean="0"/>
              <a:t>: procjena troškova štetnih utjecaja korištenja energije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E1F1A-4D55-4D3F-93EA-C7FCB601363D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290287" y="2743201"/>
          <a:ext cx="8534400" cy="3926117"/>
        </p:xfrm>
        <a:graphic>
          <a:graphicData uri="http://schemas.openxmlformats.org/presentationml/2006/ole">
            <p:oleObj spid="_x0000_s1026" name="Chart" r:id="rId3" imgW="7191495" imgH="3505088" progId="MSGraph.Chart.8">
              <p:embed followColorScheme="full"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Troškovi</a:t>
            </a:r>
            <a:r>
              <a:rPr lang="en-US" dirty="0" smtClean="0"/>
              <a:t> </a:t>
            </a:r>
            <a:r>
              <a:rPr lang="en-US" dirty="0" err="1" smtClean="0"/>
              <a:t>proizvodnje</a:t>
            </a:r>
            <a:r>
              <a:rPr lang="en-US" dirty="0" smtClean="0"/>
              <a:t> el. </a:t>
            </a:r>
            <a:r>
              <a:rPr lang="hr-HR" dirty="0" smtClean="0"/>
              <a:t>e</a:t>
            </a:r>
            <a:r>
              <a:rPr lang="en-US" dirty="0" err="1" smtClean="0"/>
              <a:t>nergije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konvencionalnih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obnovljivih</a:t>
            </a:r>
            <a:r>
              <a:rPr lang="en-US" dirty="0" smtClean="0"/>
              <a:t> </a:t>
            </a:r>
            <a:r>
              <a:rPr lang="en-US" dirty="0" err="1" smtClean="0"/>
              <a:t>izvora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C27A-C1F8-4730-8DF0-31438BC47D5C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506" y="1729242"/>
            <a:ext cx="6873797" cy="4681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94288" y="2104574"/>
            <a:ext cx="1611085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rgbClr val="C00000"/>
                </a:solidFill>
              </a:rPr>
              <a:t>Direktni troškovi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342" y="1786083"/>
            <a:ext cx="7184572" cy="4730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45091" y="2169887"/>
            <a:ext cx="1611085" cy="26776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rgbClr val="C00000"/>
                </a:solidFill>
              </a:rPr>
              <a:t>Direktni troškovi</a:t>
            </a:r>
          </a:p>
          <a:p>
            <a:pPr algn="ctr"/>
            <a:r>
              <a:rPr lang="hr-HR" sz="2800" dirty="0" smtClean="0">
                <a:solidFill>
                  <a:srgbClr val="C00000"/>
                </a:solidFill>
              </a:rPr>
              <a:t>+</a:t>
            </a:r>
          </a:p>
          <a:p>
            <a:pPr algn="ctr"/>
            <a:r>
              <a:rPr lang="hr-HR" sz="2800" dirty="0" smtClean="0">
                <a:solidFill>
                  <a:srgbClr val="C00000"/>
                </a:solidFill>
              </a:rPr>
              <a:t>Troškovi štetnih utjecaja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29" y="1700808"/>
            <a:ext cx="8694057" cy="4680520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rgbClr val="00467A"/>
                </a:solidFill>
                <a:latin typeface="Calibri" pitchFamily="34" charset="0"/>
              </a:rPr>
              <a:t>L</a:t>
            </a:r>
            <a:r>
              <a:rPr lang="vi-VN" dirty="0" smtClean="0">
                <a:solidFill>
                  <a:srgbClr val="00467A"/>
                </a:solidFill>
                <a:latin typeface="Calibri" pitchFamily="34" charset="0"/>
              </a:rPr>
              <a:t>judsko djelovanje ima za posljedicu promjene u okolišu</a:t>
            </a:r>
            <a:endParaRPr lang="hr-HR" dirty="0" smtClean="0">
              <a:solidFill>
                <a:srgbClr val="00467A"/>
              </a:solidFill>
              <a:latin typeface="Calibri" pitchFamily="34" charset="0"/>
            </a:endParaRPr>
          </a:p>
          <a:p>
            <a:r>
              <a:rPr lang="hr-HR" dirty="0" smtClean="0">
                <a:solidFill>
                  <a:srgbClr val="00467A"/>
                </a:solidFill>
                <a:latin typeface="Calibri" pitchFamily="34" charset="0"/>
              </a:rPr>
              <a:t>Najveći utjecaj na okoliš dolazi od energetskih transformacija</a:t>
            </a:r>
          </a:p>
          <a:p>
            <a:r>
              <a:rPr lang="hr-HR" dirty="0" smtClean="0">
                <a:solidFill>
                  <a:srgbClr val="00467A"/>
                </a:solidFill>
                <a:latin typeface="Calibri" pitchFamily="34" charset="0"/>
              </a:rPr>
              <a:t>Fosilna goriva su najznačjniji izvor energije i najveći izvor emisija koje štetno utječu na okoliš</a:t>
            </a:r>
          </a:p>
          <a:p>
            <a:r>
              <a:rPr lang="hr-HR" dirty="0" smtClean="0">
                <a:solidFill>
                  <a:srgbClr val="00467A"/>
                </a:solidFill>
                <a:latin typeface="Calibri" pitchFamily="34" charset="0"/>
              </a:rPr>
              <a:t>Smanjenje štetnih utjecaja može se djelomično postići racionalizacijom potrošnje i recikliranjem sirovina</a:t>
            </a:r>
          </a:p>
          <a:p>
            <a:r>
              <a:rPr lang="hr-HR" dirty="0" smtClean="0">
                <a:solidFill>
                  <a:srgbClr val="00467A"/>
                </a:solidFill>
                <a:latin typeface="Calibri" pitchFamily="34" charset="0"/>
              </a:rPr>
              <a:t>Za dugoročno održivi razvoj potreban je znanstveni, tehnološki (i moralni?) napredak, koji će potrošnju energije usmjeriti prema otkrićima koja će u budućnosti osiguravati “čišću” energiju podjadnako dostupnu svima</a:t>
            </a:r>
            <a:endParaRPr lang="en-GB" dirty="0" smtClean="0">
              <a:solidFill>
                <a:srgbClr val="00467A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96C0-BFCF-465B-BFC3-AB1CFE52CE89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Utjecaj energetskih transformacija na okoliš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76095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hr-HR" sz="2000" b="1" dirty="0" smtClean="0">
                <a:latin typeface="Calibri" pitchFamily="34" charset="0"/>
              </a:rPr>
              <a:t>L</a:t>
            </a:r>
            <a:r>
              <a:rPr lang="vi-VN" sz="2000" b="1" dirty="0" smtClean="0">
                <a:latin typeface="Calibri" pitchFamily="34" charset="0"/>
              </a:rPr>
              <a:t>judsko djelovanje </a:t>
            </a:r>
            <a:r>
              <a:rPr lang="vi-VN" sz="2000" dirty="0" smtClean="0">
                <a:latin typeface="Calibri" pitchFamily="34" charset="0"/>
              </a:rPr>
              <a:t>na Zemlji ima za posljedicu promjene u okolišu</a:t>
            </a:r>
            <a:r>
              <a:rPr lang="hr-HR" sz="2000" dirty="0" smtClean="0">
                <a:latin typeface="Calibri" pitchFamily="34" charset="0"/>
              </a:rPr>
              <a:t> - </a:t>
            </a:r>
            <a:r>
              <a:rPr lang="vi-VN" sz="2000" dirty="0" smtClean="0">
                <a:latin typeface="Calibri" pitchFamily="34" charset="0"/>
              </a:rPr>
              <a:t>na ekološki </a:t>
            </a:r>
            <a:r>
              <a:rPr lang="hr-HR" sz="2000" dirty="0" smtClean="0">
                <a:latin typeface="Calibri" pitchFamily="34" charset="0"/>
              </a:rPr>
              <a:t>sustav</a:t>
            </a:r>
            <a:r>
              <a:rPr lang="vi-VN" sz="2000" dirty="0" smtClean="0">
                <a:latin typeface="Calibri" pitchFamily="34" charset="0"/>
              </a:rPr>
              <a:t>, klimu</a:t>
            </a:r>
            <a:r>
              <a:rPr lang="hr-HR" sz="2000" dirty="0" smtClean="0">
                <a:latin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</a:rPr>
              <a:t>i zdravlje</a:t>
            </a:r>
            <a:endParaRPr lang="hr-HR" sz="20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hr-HR" sz="2000" dirty="0" smtClean="0">
                <a:latin typeface="Calibri" pitchFamily="34" charset="0"/>
              </a:rPr>
              <a:t>K</a:t>
            </a:r>
            <a:r>
              <a:rPr lang="vi-VN" sz="2000" dirty="0" smtClean="0">
                <a:latin typeface="Calibri" pitchFamily="34" charset="0"/>
              </a:rPr>
              <a:t>rčenj</a:t>
            </a:r>
            <a:r>
              <a:rPr lang="hr-HR" sz="2000" dirty="0" smtClean="0">
                <a:latin typeface="Calibri" pitchFamily="34" charset="0"/>
              </a:rPr>
              <a:t>a šuma</a:t>
            </a:r>
            <a:r>
              <a:rPr lang="vi-VN" sz="2000" dirty="0" smtClean="0">
                <a:latin typeface="Calibri" pitchFamily="34" charset="0"/>
              </a:rPr>
              <a:t>, urbanizacij</a:t>
            </a:r>
            <a:r>
              <a:rPr lang="hr-HR" sz="2000" dirty="0" smtClean="0">
                <a:latin typeface="Calibri" pitchFamily="34" charset="0"/>
              </a:rPr>
              <a:t>a, </a:t>
            </a:r>
            <a:r>
              <a:rPr lang="vi-VN" sz="2000" dirty="0" smtClean="0">
                <a:latin typeface="Calibri" pitchFamily="34" charset="0"/>
              </a:rPr>
              <a:t>izgradnj</a:t>
            </a:r>
            <a:r>
              <a:rPr lang="hr-HR" sz="2000" dirty="0" smtClean="0">
                <a:latin typeface="Calibri" pitchFamily="34" charset="0"/>
              </a:rPr>
              <a:t>e</a:t>
            </a:r>
            <a:r>
              <a:rPr lang="vi-VN" sz="2000" dirty="0" smtClean="0">
                <a:latin typeface="Calibri" pitchFamily="34" charset="0"/>
              </a:rPr>
              <a:t> prometni</a:t>
            </a:r>
            <a:r>
              <a:rPr lang="hr-HR" sz="2000" dirty="0" smtClean="0">
                <a:latin typeface="Calibri" pitchFamily="34" charset="0"/>
              </a:rPr>
              <a:t>ca</a:t>
            </a:r>
            <a:r>
              <a:rPr lang="vi-VN" sz="2000" dirty="0" smtClean="0">
                <a:latin typeface="Calibri" pitchFamily="34" charset="0"/>
              </a:rPr>
              <a:t>, zagađenj</a:t>
            </a:r>
            <a:r>
              <a:rPr lang="hr-HR" sz="2000" dirty="0" smtClean="0">
                <a:latin typeface="Calibri" pitchFamily="34" charset="0"/>
              </a:rPr>
              <a:t>a</a:t>
            </a:r>
            <a:r>
              <a:rPr lang="vi-VN" sz="2000" dirty="0" smtClean="0">
                <a:latin typeface="Calibri" pitchFamily="34" charset="0"/>
              </a:rPr>
              <a:t> otpadnim tvarima u poljoprivredi, industriji i prometu, </a:t>
            </a:r>
            <a:r>
              <a:rPr lang="vi-VN" sz="2000" b="1" dirty="0" smtClean="0">
                <a:solidFill>
                  <a:srgbClr val="FF0000"/>
                </a:solidFill>
                <a:latin typeface="Calibri" pitchFamily="34" charset="0"/>
              </a:rPr>
              <a:t>energetsk</a:t>
            </a:r>
            <a:r>
              <a:rPr lang="hr-HR" sz="2000" b="1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  <a:r>
              <a:rPr lang="vi-VN" sz="2000" b="1" dirty="0" smtClean="0">
                <a:solidFill>
                  <a:srgbClr val="FF0000"/>
                </a:solidFill>
                <a:latin typeface="Calibri" pitchFamily="34" charset="0"/>
              </a:rPr>
              <a:t> transformacij</a:t>
            </a:r>
            <a:r>
              <a:rPr lang="hr-HR" sz="2000" b="1" dirty="0" smtClean="0">
                <a:solidFill>
                  <a:srgbClr val="FF0000"/>
                </a:solidFill>
                <a:latin typeface="Calibri" pitchFamily="34" charset="0"/>
              </a:rPr>
              <a:t>e</a:t>
            </a:r>
          </a:p>
          <a:p>
            <a:pPr>
              <a:spcBef>
                <a:spcPts val="0"/>
              </a:spcBef>
            </a:pPr>
            <a:r>
              <a:rPr lang="hr-HR" sz="2000" b="1" dirty="0" smtClean="0">
                <a:latin typeface="Calibri" pitchFamily="34" charset="0"/>
              </a:rPr>
              <a:t>Fosilna goriva </a:t>
            </a:r>
            <a:r>
              <a:rPr lang="hr-HR" sz="2000" dirty="0" smtClean="0">
                <a:latin typeface="Calibri" pitchFamily="34" charset="0"/>
              </a:rPr>
              <a:t>– najveći utjecaj prema kretanju </a:t>
            </a:r>
            <a:r>
              <a:rPr lang="vi-VN" sz="2000" dirty="0" smtClean="0">
                <a:latin typeface="Calibri" pitchFamily="34" charset="0"/>
              </a:rPr>
              <a:t>primarn</a:t>
            </a:r>
            <a:r>
              <a:rPr lang="hr-HR" sz="2000" dirty="0" smtClean="0">
                <a:latin typeface="Calibri" pitchFamily="34" charset="0"/>
              </a:rPr>
              <a:t>e</a:t>
            </a:r>
            <a:r>
              <a:rPr lang="vi-VN" sz="2000" dirty="0" smtClean="0">
                <a:latin typeface="Calibri" pitchFamily="34" charset="0"/>
              </a:rPr>
              <a:t> energij</a:t>
            </a:r>
            <a:r>
              <a:rPr lang="hr-HR" sz="2000" dirty="0" smtClean="0">
                <a:latin typeface="Calibri" pitchFamily="34" charset="0"/>
              </a:rPr>
              <a:t>e </a:t>
            </a:r>
            <a:r>
              <a:rPr lang="vi-VN" sz="2000" dirty="0" smtClean="0">
                <a:latin typeface="Calibri" pitchFamily="34" charset="0"/>
              </a:rPr>
              <a:t>do krajnjeg korisnika</a:t>
            </a:r>
            <a:r>
              <a:rPr lang="hr-HR" sz="2000" dirty="0" smtClean="0">
                <a:latin typeface="Calibri" pitchFamily="34" charset="0"/>
              </a:rPr>
              <a:t>: </a:t>
            </a:r>
            <a:r>
              <a:rPr lang="vi-VN" sz="2000" dirty="0" smtClean="0">
                <a:latin typeface="Calibri" pitchFamily="34" charset="0"/>
              </a:rPr>
              <a:t> transform</a:t>
            </a:r>
            <a:r>
              <a:rPr lang="hr-HR" sz="2000" dirty="0" smtClean="0">
                <a:latin typeface="Calibri" pitchFamily="34" charset="0"/>
              </a:rPr>
              <a:t>acije </a:t>
            </a:r>
            <a:r>
              <a:rPr lang="vi-VN" sz="2000" dirty="0" smtClean="0">
                <a:latin typeface="Calibri" pitchFamily="34" charset="0"/>
              </a:rPr>
              <a:t> u električnu</a:t>
            </a:r>
            <a:r>
              <a:rPr lang="hr-HR" sz="2000" dirty="0" smtClean="0">
                <a:latin typeface="Calibri" pitchFamily="34" charset="0"/>
              </a:rPr>
              <a:t>, toplinsku ili </a:t>
            </a:r>
            <a:r>
              <a:rPr lang="vi-VN" sz="2000" dirty="0" smtClean="0">
                <a:latin typeface="Calibri" pitchFamily="34" charset="0"/>
              </a:rPr>
              <a:t>energiju za hlađenje,  mehaničk</a:t>
            </a:r>
            <a:r>
              <a:rPr lang="hr-HR" sz="2000" dirty="0" smtClean="0">
                <a:latin typeface="Calibri" pitchFamily="34" charset="0"/>
              </a:rPr>
              <a:t>a</a:t>
            </a:r>
            <a:r>
              <a:rPr lang="vi-VN" sz="2000" dirty="0" smtClean="0">
                <a:latin typeface="Calibri" pitchFamily="34" charset="0"/>
              </a:rPr>
              <a:t> energij</a:t>
            </a:r>
            <a:r>
              <a:rPr lang="hr-HR" sz="2000" dirty="0" smtClean="0">
                <a:latin typeface="Calibri" pitchFamily="34" charset="0"/>
              </a:rPr>
              <a:t>a</a:t>
            </a:r>
            <a:r>
              <a:rPr lang="vi-VN" sz="2000" dirty="0" smtClean="0">
                <a:latin typeface="Calibri" pitchFamily="34" charset="0"/>
              </a:rPr>
              <a:t> za pokretanje vozila</a:t>
            </a:r>
            <a:endParaRPr lang="hr-HR" sz="20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</a:pPr>
            <a:r>
              <a:rPr lang="hr-HR" sz="2000" dirty="0" smtClean="0">
                <a:latin typeface="Calibri" pitchFamily="34" charset="0"/>
              </a:rPr>
              <a:t>P</a:t>
            </a:r>
            <a:r>
              <a:rPr lang="vi-VN" sz="2000" dirty="0" smtClean="0">
                <a:latin typeface="Calibri" pitchFamily="34" charset="0"/>
              </a:rPr>
              <a:t>ri transformacijama nastaju </a:t>
            </a:r>
            <a:r>
              <a:rPr lang="vi-VN" sz="2000" b="1" dirty="0" smtClean="0">
                <a:latin typeface="Calibri" pitchFamily="34" charset="0"/>
              </a:rPr>
              <a:t>emisije </a:t>
            </a:r>
            <a:r>
              <a:rPr lang="vi-VN" sz="2000" dirty="0" smtClean="0">
                <a:latin typeface="Calibri" pitchFamily="34" charset="0"/>
              </a:rPr>
              <a:t>koje utječu na ekosistem, lokalno</a:t>
            </a:r>
            <a:r>
              <a:rPr lang="hr-HR" sz="2000" dirty="0" smtClean="0">
                <a:latin typeface="Calibri" pitchFamily="34" charset="0"/>
              </a:rPr>
              <a:t> ili/i </a:t>
            </a:r>
            <a:r>
              <a:rPr lang="vi-VN" sz="2000" dirty="0" smtClean="0">
                <a:latin typeface="Calibri" pitchFamily="34" charset="0"/>
              </a:rPr>
              <a:t>globalno</a:t>
            </a:r>
            <a:endParaRPr lang="hr-HR" sz="2000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hr-HR" sz="1600" dirty="0" smtClean="0">
                <a:latin typeface="Calibri" pitchFamily="34" charset="0"/>
              </a:rPr>
              <a:t>L</a:t>
            </a:r>
            <a:r>
              <a:rPr lang="vi-VN" sz="1600" dirty="0" smtClean="0">
                <a:latin typeface="Calibri" pitchFamily="34" charset="0"/>
              </a:rPr>
              <a:t>okalno štetno djelovanje </a:t>
            </a:r>
            <a:r>
              <a:rPr lang="hr-HR" sz="1600" dirty="0" smtClean="0">
                <a:latin typeface="Calibri" pitchFamily="34" charset="0"/>
              </a:rPr>
              <a:t>vidljivo i postoji motivacija za rješavanje</a:t>
            </a:r>
          </a:p>
          <a:p>
            <a:pPr lvl="1">
              <a:spcBef>
                <a:spcPts val="0"/>
              </a:spcBef>
            </a:pPr>
            <a:r>
              <a:rPr lang="hr-HR" sz="1600" dirty="0" smtClean="0">
                <a:latin typeface="Calibri" pitchFamily="34" charset="0"/>
              </a:rPr>
              <a:t>G</a:t>
            </a:r>
            <a:r>
              <a:rPr lang="vi-VN" sz="1600" dirty="0" smtClean="0">
                <a:latin typeface="Calibri" pitchFamily="34" charset="0"/>
              </a:rPr>
              <a:t>lobalno djelovanje manje očito</a:t>
            </a:r>
            <a:r>
              <a:rPr lang="hr-HR" sz="1600" dirty="0" smtClean="0">
                <a:latin typeface="Calibri" pitchFamily="34" charset="0"/>
              </a:rPr>
              <a:t> </a:t>
            </a:r>
            <a:r>
              <a:rPr lang="vi-VN" sz="1600" dirty="0" smtClean="0">
                <a:latin typeface="Calibri" pitchFamily="34" charset="0"/>
              </a:rPr>
              <a:t>i potrebno je </a:t>
            </a:r>
            <a:r>
              <a:rPr lang="hr-HR" sz="1600" dirty="0" smtClean="0">
                <a:latin typeface="Calibri" pitchFamily="34" charset="0"/>
              </a:rPr>
              <a:t>djelovati na svjetskoj razini </a:t>
            </a:r>
          </a:p>
          <a:p>
            <a:pPr>
              <a:spcBef>
                <a:spcPts val="0"/>
              </a:spcBef>
            </a:pPr>
            <a:r>
              <a:rPr lang="hr-HR" sz="2000" dirty="0" smtClean="0">
                <a:latin typeface="Calibri" pitchFamily="34" charset="0"/>
              </a:rPr>
              <a:t>Osim fosilnih goriva i </a:t>
            </a:r>
            <a:r>
              <a:rPr lang="vi-VN" sz="2000" dirty="0" smtClean="0">
                <a:latin typeface="Calibri" pitchFamily="34" charset="0"/>
              </a:rPr>
              <a:t>drugi oblici primarne energije imaju </a:t>
            </a:r>
            <a:r>
              <a:rPr lang="vi-VN" sz="2000" b="1" dirty="0" smtClean="0">
                <a:latin typeface="Calibri" pitchFamily="34" charset="0"/>
              </a:rPr>
              <a:t>negativne posljedice na okoliš</a:t>
            </a:r>
            <a:r>
              <a:rPr lang="hr-HR" sz="2000" b="1" dirty="0" smtClean="0">
                <a:latin typeface="Calibri" pitchFamily="34" charset="0"/>
              </a:rPr>
              <a:t>:</a:t>
            </a:r>
          </a:p>
          <a:p>
            <a:pPr lvl="1">
              <a:spcBef>
                <a:spcPts val="0"/>
              </a:spcBef>
            </a:pPr>
            <a:r>
              <a:rPr lang="hr-HR" sz="1800" b="1" dirty="0" smtClean="0">
                <a:latin typeface="Calibri" pitchFamily="34" charset="0"/>
              </a:rPr>
              <a:t>H</a:t>
            </a:r>
            <a:r>
              <a:rPr lang="vi-VN" sz="1800" b="1" dirty="0" smtClean="0">
                <a:latin typeface="Calibri" pitchFamily="34" charset="0"/>
              </a:rPr>
              <a:t>idroenergija</a:t>
            </a:r>
            <a:r>
              <a:rPr lang="vi-VN" sz="1800" dirty="0" smtClean="0">
                <a:latin typeface="Calibri" pitchFamily="34" charset="0"/>
              </a:rPr>
              <a:t> </a:t>
            </a:r>
            <a:r>
              <a:rPr lang="hr-HR" sz="1800" dirty="0" smtClean="0">
                <a:latin typeface="Calibri" pitchFamily="34" charset="0"/>
              </a:rPr>
              <a:t> -  </a:t>
            </a:r>
            <a:r>
              <a:rPr lang="vi-VN" sz="1800" dirty="0" smtClean="0">
                <a:latin typeface="Calibri" pitchFamily="34" charset="0"/>
              </a:rPr>
              <a:t>obično </a:t>
            </a:r>
            <a:r>
              <a:rPr lang="hr-HR" sz="1800" dirty="0" smtClean="0">
                <a:latin typeface="Calibri" pitchFamily="34" charset="0"/>
              </a:rPr>
              <a:t> </a:t>
            </a:r>
            <a:r>
              <a:rPr lang="vi-VN" sz="1800" dirty="0" smtClean="0">
                <a:latin typeface="Calibri" pitchFamily="34" charset="0"/>
              </a:rPr>
              <a:t>velike promjene zbog gradnje akumulacionih jezera</a:t>
            </a:r>
            <a:r>
              <a:rPr lang="hr-HR" sz="1800" dirty="0" smtClean="0">
                <a:latin typeface="Calibri" pitchFamily="34" charset="0"/>
              </a:rPr>
              <a:t> - </a:t>
            </a:r>
            <a:r>
              <a:rPr lang="vi-VN" sz="1800" dirty="0" smtClean="0">
                <a:latin typeface="Calibri" pitchFamily="34" charset="0"/>
              </a:rPr>
              <a:t>devastacij</a:t>
            </a:r>
            <a:r>
              <a:rPr lang="hr-HR" sz="1800" dirty="0" smtClean="0">
                <a:latin typeface="Calibri" pitchFamily="34" charset="0"/>
              </a:rPr>
              <a:t>a</a:t>
            </a:r>
            <a:r>
              <a:rPr lang="vi-VN" sz="1800" dirty="0" smtClean="0">
                <a:latin typeface="Calibri" pitchFamily="34" charset="0"/>
              </a:rPr>
              <a:t> flore i faune</a:t>
            </a:r>
            <a:r>
              <a:rPr lang="hr-HR" sz="1800" dirty="0" smtClean="0">
                <a:latin typeface="Calibri" pitchFamily="34" charset="0"/>
              </a:rPr>
              <a:t>, </a:t>
            </a:r>
            <a:r>
              <a:rPr lang="vi-VN" sz="1800" dirty="0" smtClean="0">
                <a:latin typeface="Calibri" pitchFamily="34" charset="0"/>
              </a:rPr>
              <a:t>truljenj</a:t>
            </a:r>
            <a:r>
              <a:rPr lang="hr-HR" sz="1800" dirty="0" smtClean="0">
                <a:latin typeface="Calibri" pitchFamily="34" charset="0"/>
              </a:rPr>
              <a:t>e</a:t>
            </a:r>
            <a:r>
              <a:rPr lang="vi-VN" sz="1800" dirty="0" smtClean="0">
                <a:latin typeface="Calibri" pitchFamily="34" charset="0"/>
              </a:rPr>
              <a:t> vegetacije u akumulacijama</a:t>
            </a:r>
            <a:endParaRPr lang="hr-HR" sz="1800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hr-HR" sz="1800" b="1" dirty="0" smtClean="0">
                <a:latin typeface="Calibri" pitchFamily="34" charset="0"/>
              </a:rPr>
              <a:t>N</a:t>
            </a:r>
            <a:r>
              <a:rPr lang="vi-VN" sz="1800" b="1" dirty="0" smtClean="0">
                <a:latin typeface="Calibri" pitchFamily="34" charset="0"/>
              </a:rPr>
              <a:t>uklearna energija</a:t>
            </a:r>
            <a:r>
              <a:rPr lang="hr-HR" sz="1800" dirty="0" smtClean="0">
                <a:latin typeface="Calibri" pitchFamily="34" charset="0"/>
              </a:rPr>
              <a:t>- </a:t>
            </a:r>
            <a:r>
              <a:rPr lang="vi-VN" sz="1800" dirty="0" smtClean="0">
                <a:latin typeface="Calibri" pitchFamily="34" charset="0"/>
              </a:rPr>
              <a:t>radioaktivni otpad</a:t>
            </a:r>
            <a:endParaRPr lang="hr-HR" sz="1800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hr-HR" sz="1800" b="1" dirty="0" smtClean="0">
                <a:latin typeface="Calibri" pitchFamily="34" charset="0"/>
              </a:rPr>
              <a:t>Bio</a:t>
            </a:r>
            <a:r>
              <a:rPr lang="vi-VN" sz="1800" b="1" dirty="0" smtClean="0">
                <a:latin typeface="Calibri" pitchFamily="34" charset="0"/>
              </a:rPr>
              <a:t>masa</a:t>
            </a:r>
            <a:r>
              <a:rPr lang="hr-HR" sz="1800" b="1" dirty="0" smtClean="0">
                <a:latin typeface="Calibri" pitchFamily="34" charset="0"/>
              </a:rPr>
              <a:t> </a:t>
            </a:r>
            <a:r>
              <a:rPr lang="hr-HR" sz="1800" dirty="0" smtClean="0">
                <a:latin typeface="Calibri" pitchFamily="34" charset="0"/>
              </a:rPr>
              <a:t>- </a:t>
            </a:r>
            <a:r>
              <a:rPr lang="vi-VN" sz="1800" dirty="0" smtClean="0">
                <a:latin typeface="Calibri" pitchFamily="34" charset="0"/>
              </a:rPr>
              <a:t>značajne lokalne emisije</a:t>
            </a:r>
            <a:endParaRPr lang="hr-HR" sz="1800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hr-HR" sz="1800" b="1" dirty="0" smtClean="0">
                <a:latin typeface="Calibri" pitchFamily="34" charset="0"/>
              </a:rPr>
              <a:t>V</a:t>
            </a:r>
            <a:r>
              <a:rPr lang="vi-VN" sz="1800" b="1" dirty="0" smtClean="0">
                <a:latin typeface="Calibri" pitchFamily="34" charset="0"/>
              </a:rPr>
              <a:t>jetroenergija </a:t>
            </a:r>
            <a:r>
              <a:rPr lang="hr-HR" sz="1800" dirty="0" smtClean="0">
                <a:latin typeface="Calibri" pitchFamily="34" charset="0"/>
              </a:rPr>
              <a:t> - negativni</a:t>
            </a:r>
            <a:r>
              <a:rPr lang="vi-VN" sz="1800" dirty="0" smtClean="0">
                <a:latin typeface="Calibri" pitchFamily="34" charset="0"/>
              </a:rPr>
              <a:t> utjeca</a:t>
            </a:r>
            <a:r>
              <a:rPr lang="hr-HR" sz="1800" dirty="0" smtClean="0">
                <a:latin typeface="Calibri" pitchFamily="34" charset="0"/>
              </a:rPr>
              <a:t>j</a:t>
            </a:r>
            <a:r>
              <a:rPr lang="vi-VN" sz="1800" dirty="0" smtClean="0">
                <a:latin typeface="Calibri" pitchFamily="34" charset="0"/>
              </a:rPr>
              <a:t> na faunu</a:t>
            </a:r>
            <a:endParaRPr lang="hr-HR" sz="1800" dirty="0" smtClean="0">
              <a:latin typeface="Calibri" pitchFamily="34" charset="0"/>
            </a:endParaRPr>
          </a:p>
          <a:p>
            <a:pPr lvl="1">
              <a:spcBef>
                <a:spcPts val="0"/>
              </a:spcBef>
            </a:pPr>
            <a:r>
              <a:rPr lang="hr-HR" sz="1800" b="1" dirty="0" smtClean="0">
                <a:latin typeface="Calibri" pitchFamily="34" charset="0"/>
              </a:rPr>
              <a:t>S</a:t>
            </a:r>
            <a:r>
              <a:rPr lang="vi-VN" sz="1800" b="1" dirty="0" smtClean="0">
                <a:latin typeface="Calibri" pitchFamily="34" charset="0"/>
              </a:rPr>
              <a:t>olarn</a:t>
            </a:r>
            <a:r>
              <a:rPr lang="hr-HR" sz="1800" b="1" dirty="0" smtClean="0">
                <a:latin typeface="Calibri" pitchFamily="34" charset="0"/>
              </a:rPr>
              <a:t>a</a:t>
            </a:r>
            <a:r>
              <a:rPr lang="vi-VN" sz="1800" b="1" dirty="0" smtClean="0">
                <a:latin typeface="Calibri" pitchFamily="34" charset="0"/>
              </a:rPr>
              <a:t> energi</a:t>
            </a:r>
            <a:r>
              <a:rPr lang="hr-HR" sz="1800" b="1" dirty="0" smtClean="0">
                <a:latin typeface="Calibri" pitchFamily="34" charset="0"/>
              </a:rPr>
              <a:t>ja </a:t>
            </a:r>
            <a:r>
              <a:rPr lang="hr-HR" sz="1800" dirty="0" smtClean="0">
                <a:latin typeface="Calibri" pitchFamily="34" charset="0"/>
              </a:rPr>
              <a:t>- </a:t>
            </a:r>
            <a:r>
              <a:rPr lang="vi-VN" sz="1800" dirty="0" smtClean="0">
                <a:latin typeface="Calibri" pitchFamily="34" charset="0"/>
              </a:rPr>
              <a:t> zagađenja u procesu proizvodnje kolektora</a:t>
            </a:r>
            <a:endParaRPr lang="en-US" sz="1800" dirty="0">
              <a:latin typeface="Calibri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CDEA-2D9D-450B-8936-B3A9927E459A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Primjer: kisele kiše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7"/>
            <a:ext cx="8985504" cy="442567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Kiselost</a:t>
            </a:r>
            <a:r>
              <a:rPr lang="en-US" sz="2400" dirty="0" smtClean="0"/>
              <a:t> </a:t>
            </a:r>
            <a:r>
              <a:rPr lang="en-US" sz="2400" dirty="0" err="1" smtClean="0"/>
              <a:t>kiša</a:t>
            </a:r>
            <a:r>
              <a:rPr lang="en-US" sz="2400" dirty="0" smtClean="0"/>
              <a:t> </a:t>
            </a:r>
            <a:r>
              <a:rPr lang="en-US" sz="2400" dirty="0" err="1" smtClean="0"/>
              <a:t>uzrokovana</a:t>
            </a:r>
            <a:r>
              <a:rPr lang="en-US" sz="2400" dirty="0" smtClean="0"/>
              <a:t> </a:t>
            </a:r>
            <a:r>
              <a:rPr lang="en-US" sz="2400" dirty="0" err="1" smtClean="0"/>
              <a:t>povećanom</a:t>
            </a:r>
            <a:r>
              <a:rPr lang="en-US" sz="2400" dirty="0" smtClean="0"/>
              <a:t> </a:t>
            </a:r>
            <a:r>
              <a:rPr lang="hr-HR" sz="2400" dirty="0" smtClean="0"/>
              <a:t>koncentracijom</a:t>
            </a:r>
            <a:r>
              <a:rPr lang="en-US" sz="2400" dirty="0" smtClean="0"/>
              <a:t>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</a:t>
            </a:r>
            <a:r>
              <a:rPr lang="hr-HR" sz="2400" dirty="0" smtClean="0"/>
              <a:t>iona </a:t>
            </a:r>
            <a:r>
              <a:rPr lang="en-US" sz="2400" dirty="0" smtClean="0"/>
              <a:t>u </a:t>
            </a:r>
            <a:r>
              <a:rPr lang="en-US" sz="2400" dirty="0" err="1" smtClean="0"/>
              <a:t>otopini</a:t>
            </a:r>
            <a:r>
              <a:rPr lang="en-US" sz="2400" dirty="0" smtClean="0"/>
              <a:t>, k</a:t>
            </a:r>
            <a:r>
              <a:rPr lang="hr-HR" sz="2400" dirty="0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posljedica</a:t>
            </a:r>
            <a:r>
              <a:rPr lang="en-US" sz="2400" dirty="0" smtClean="0"/>
              <a:t> </a:t>
            </a:r>
            <a:r>
              <a:rPr lang="en-US" sz="2400" dirty="0" err="1" smtClean="0"/>
              <a:t>kemijskih</a:t>
            </a:r>
            <a:r>
              <a:rPr lang="en-US" sz="2400" dirty="0" smtClean="0"/>
              <a:t> </a:t>
            </a:r>
            <a:r>
              <a:rPr lang="en-US" sz="2400" dirty="0" err="1" smtClean="0"/>
              <a:t>procesa</a:t>
            </a:r>
            <a:r>
              <a:rPr lang="en-US" sz="2400" dirty="0" smtClean="0"/>
              <a:t>:</a:t>
            </a:r>
            <a:endParaRPr lang="hr-HR" sz="2400" dirty="0" smtClean="0"/>
          </a:p>
          <a:p>
            <a:pPr lvl="1">
              <a:spcBef>
                <a:spcPts val="0"/>
              </a:spcBef>
            </a:pPr>
            <a:r>
              <a:rPr lang="en-US" sz="2000" dirty="0" smtClean="0"/>
              <a:t>HNO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 =&gt; NO</a:t>
            </a:r>
            <a:r>
              <a:rPr lang="en-US" sz="2000" baseline="-25000" dirty="0" smtClean="0"/>
              <a:t>3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+ H</a:t>
            </a:r>
            <a:r>
              <a:rPr lang="en-US" sz="2000" baseline="30000" dirty="0" smtClean="0"/>
              <a:t>+</a:t>
            </a:r>
            <a:endParaRPr lang="en-US" sz="2000" dirty="0" smtClean="0"/>
          </a:p>
          <a:p>
            <a:pPr lvl="1"/>
            <a:r>
              <a:rPr lang="en-US" sz="2000" dirty="0" smtClean="0"/>
              <a:t>H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SO</a:t>
            </a:r>
            <a:r>
              <a:rPr lang="en-US" sz="2000" baseline="-25000" dirty="0" smtClean="0"/>
              <a:t>4</a:t>
            </a:r>
            <a:r>
              <a:rPr lang="en-US" sz="2000" dirty="0" smtClean="0"/>
              <a:t> = &gt; SO</a:t>
            </a:r>
            <a:r>
              <a:rPr lang="en-US" sz="2000" baseline="-25000" dirty="0" smtClean="0"/>
              <a:t>4</a:t>
            </a:r>
            <a:r>
              <a:rPr lang="en-US" sz="2000" baseline="30000" dirty="0" smtClean="0"/>
              <a:t>2-</a:t>
            </a:r>
            <a:r>
              <a:rPr lang="en-US" sz="2000" dirty="0" smtClean="0"/>
              <a:t>+ 2H</a:t>
            </a:r>
            <a:r>
              <a:rPr lang="en-US" sz="2000" baseline="30000" dirty="0" smtClean="0"/>
              <a:t>+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400" dirty="0" err="1" smtClean="0"/>
              <a:t>Emisije</a:t>
            </a:r>
            <a:r>
              <a:rPr lang="en-US" sz="2400" dirty="0" smtClean="0"/>
              <a:t> </a:t>
            </a:r>
            <a:r>
              <a:rPr lang="en-US" sz="2400" dirty="0" err="1" smtClean="0"/>
              <a:t>SO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 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NO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 </a:t>
            </a:r>
            <a:r>
              <a:rPr lang="en-US" sz="2400" dirty="0" err="1" smtClean="0"/>
              <a:t>pri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energetskim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transformacijama</a:t>
            </a:r>
            <a:r>
              <a:rPr lang="en-US" sz="2400" b="1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glavni</a:t>
            </a:r>
            <a:r>
              <a:rPr lang="en-US" sz="2400" dirty="0" smtClean="0"/>
              <a:t> </a:t>
            </a:r>
            <a:r>
              <a:rPr lang="en-US" sz="2400" dirty="0" err="1" smtClean="0"/>
              <a:t>antropogeni</a:t>
            </a:r>
            <a:r>
              <a:rPr lang="en-US" sz="2400" dirty="0" smtClean="0"/>
              <a:t> </a:t>
            </a:r>
            <a:r>
              <a:rPr lang="en-US" sz="2400" dirty="0" err="1" smtClean="0"/>
              <a:t>izvor</a:t>
            </a:r>
            <a:r>
              <a:rPr lang="en-US" sz="2400" dirty="0" smtClean="0"/>
              <a:t> </a:t>
            </a:r>
            <a:r>
              <a:rPr lang="en-US" sz="2400" dirty="0" err="1" smtClean="0"/>
              <a:t>tih</a:t>
            </a:r>
            <a:r>
              <a:rPr lang="en-US" sz="2400" dirty="0" smtClean="0"/>
              <a:t> </a:t>
            </a:r>
            <a:r>
              <a:rPr lang="en-US" sz="2400" dirty="0" err="1" smtClean="0"/>
              <a:t>spojeva</a:t>
            </a:r>
            <a:r>
              <a:rPr lang="en-US" sz="2400" dirty="0" smtClean="0"/>
              <a:t> u </a:t>
            </a:r>
            <a:r>
              <a:rPr lang="en-US" sz="2400" dirty="0" err="1" smtClean="0"/>
              <a:t>atmosferi</a:t>
            </a:r>
            <a:r>
              <a:rPr lang="en-US" sz="24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400" dirty="0" err="1" smtClean="0"/>
              <a:t>Djelovanje</a:t>
            </a:r>
            <a:r>
              <a:rPr lang="en-US" sz="2400" dirty="0" smtClean="0"/>
              <a:t> </a:t>
            </a:r>
            <a:r>
              <a:rPr lang="en-US" sz="2400" dirty="0" err="1" smtClean="0"/>
              <a:t>emisija</a:t>
            </a:r>
            <a:r>
              <a:rPr lang="en-US" sz="2400" dirty="0" smtClean="0"/>
              <a:t> </a:t>
            </a:r>
            <a:r>
              <a:rPr lang="en-US" sz="2400" dirty="0" err="1" smtClean="0"/>
              <a:t>SO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 </a:t>
            </a:r>
            <a:r>
              <a:rPr lang="en-US" sz="2400" dirty="0" err="1" smtClean="0"/>
              <a:t>regionalno</a:t>
            </a:r>
            <a:r>
              <a:rPr lang="en-US" sz="2400" dirty="0" smtClean="0"/>
              <a:t>,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koncentrirano</a:t>
            </a:r>
            <a:r>
              <a:rPr lang="en-US" sz="2400" dirty="0" smtClean="0"/>
              <a:t> u </a:t>
            </a:r>
            <a:r>
              <a:rPr lang="en-US" sz="2400" dirty="0" err="1" smtClean="0"/>
              <a:t>razvijenim</a:t>
            </a:r>
            <a:r>
              <a:rPr lang="en-US" sz="2400" dirty="0" smtClean="0"/>
              <a:t> </a:t>
            </a:r>
            <a:r>
              <a:rPr lang="en-US" sz="2400" dirty="0" err="1" smtClean="0"/>
              <a:t>zemljama</a:t>
            </a:r>
            <a:r>
              <a:rPr lang="en-US" sz="2400" dirty="0" smtClean="0"/>
              <a:t>, </a:t>
            </a:r>
            <a:r>
              <a:rPr lang="en-US" sz="2400" dirty="0" err="1" smtClean="0"/>
              <a:t>ali</a:t>
            </a:r>
            <a:r>
              <a:rPr lang="en-US" sz="2400" dirty="0" smtClean="0"/>
              <a:t> </a:t>
            </a:r>
            <a:r>
              <a:rPr lang="en-US" sz="2400" dirty="0" err="1" smtClean="0"/>
              <a:t>emisije</a:t>
            </a:r>
            <a:r>
              <a:rPr lang="en-US" sz="2400" dirty="0" smtClean="0"/>
              <a:t> se </a:t>
            </a:r>
            <a:r>
              <a:rPr lang="en-US" sz="2400" dirty="0" err="1" smtClean="0"/>
              <a:t>šire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preko</a:t>
            </a:r>
            <a:r>
              <a:rPr lang="en-US" sz="2400" dirty="0" smtClean="0"/>
              <a:t> </a:t>
            </a:r>
            <a:r>
              <a:rPr lang="en-US" sz="2400" dirty="0" err="1" smtClean="0"/>
              <a:t>granica</a:t>
            </a:r>
            <a:endParaRPr lang="hr-HR" sz="2400" dirty="0" smtClean="0"/>
          </a:p>
          <a:p>
            <a:pPr>
              <a:spcBef>
                <a:spcPts val="0"/>
              </a:spcBef>
            </a:pPr>
            <a:r>
              <a:rPr lang="en-US" sz="2400" dirty="0" err="1" smtClean="0"/>
              <a:t>Rješavanje</a:t>
            </a:r>
            <a:r>
              <a:rPr lang="en-US" sz="2400" dirty="0" smtClean="0"/>
              <a:t> </a:t>
            </a:r>
            <a:r>
              <a:rPr lang="en-US" sz="2400" dirty="0" err="1" smtClean="0"/>
              <a:t>problema</a:t>
            </a:r>
            <a:r>
              <a:rPr lang="en-US" sz="2400" dirty="0" smtClean="0"/>
              <a:t> </a:t>
            </a:r>
            <a:r>
              <a:rPr lang="en-US" sz="2400" dirty="0" err="1" smtClean="0"/>
              <a:t>kiselih</a:t>
            </a:r>
            <a:r>
              <a:rPr lang="en-US" sz="2400" dirty="0" smtClean="0"/>
              <a:t> </a:t>
            </a:r>
            <a:r>
              <a:rPr lang="en-US" sz="2400" dirty="0" err="1" smtClean="0"/>
              <a:t>kiša</a:t>
            </a:r>
            <a:r>
              <a:rPr lang="en-US" sz="2400" dirty="0" smtClean="0"/>
              <a:t> </a:t>
            </a:r>
            <a:r>
              <a:rPr lang="en-US" sz="2400" dirty="0" err="1" smtClean="0"/>
              <a:t>leži</a:t>
            </a:r>
            <a:r>
              <a:rPr lang="en-US" sz="2400" dirty="0" smtClean="0"/>
              <a:t> u </a:t>
            </a:r>
            <a:r>
              <a:rPr lang="en-US" sz="2400" dirty="0" err="1" smtClean="0"/>
              <a:t>smanjenju</a:t>
            </a:r>
            <a:r>
              <a:rPr lang="en-US" sz="2400" dirty="0" smtClean="0"/>
              <a:t> </a:t>
            </a:r>
            <a:r>
              <a:rPr lang="en-US" sz="2400" dirty="0" err="1" smtClean="0"/>
              <a:t>emisija</a:t>
            </a:r>
            <a:r>
              <a:rPr lang="en-US" sz="2400" dirty="0" smtClean="0"/>
              <a:t> </a:t>
            </a:r>
            <a:r>
              <a:rPr lang="en-US" sz="2400" dirty="0" err="1" smtClean="0"/>
              <a:t>SO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 </a:t>
            </a:r>
            <a:r>
              <a:rPr lang="hr-HR" sz="2400" dirty="0" smtClean="0"/>
              <a:t>pri</a:t>
            </a:r>
            <a:r>
              <a:rPr lang="en-US" sz="2400" dirty="0" smtClean="0"/>
              <a:t> </a:t>
            </a:r>
            <a:r>
              <a:rPr lang="en-US" sz="2400" dirty="0" err="1" smtClean="0"/>
              <a:t>energetskim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transformacijama</a:t>
            </a:r>
            <a:r>
              <a:rPr lang="hr-HR" sz="2400" dirty="0" smtClean="0"/>
              <a:t> </a:t>
            </a:r>
            <a:r>
              <a:rPr lang="hr-HR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</a:t>
            </a:r>
            <a:r>
              <a:rPr lang="hr-HR" sz="2400" dirty="0" smtClean="0"/>
              <a:t>p</a:t>
            </a:r>
            <a:r>
              <a:rPr lang="en-US" sz="2400" dirty="0" err="1" smtClean="0"/>
              <a:t>otrebno</a:t>
            </a:r>
            <a:r>
              <a:rPr lang="en-US" sz="2400" dirty="0" smtClean="0"/>
              <a:t> je </a:t>
            </a:r>
            <a:r>
              <a:rPr lang="en-US" sz="2400" dirty="0" err="1" smtClean="0"/>
              <a:t>nadnacionalno</a:t>
            </a:r>
            <a:r>
              <a:rPr lang="en-US" sz="2400" dirty="0" smtClean="0"/>
              <a:t> </a:t>
            </a:r>
            <a:r>
              <a:rPr lang="en-US" sz="2400" dirty="0" err="1" smtClean="0"/>
              <a:t>djelovanje</a:t>
            </a:r>
            <a:r>
              <a:rPr lang="en-US" sz="2400" dirty="0" smtClean="0"/>
              <a:t>.</a:t>
            </a:r>
            <a:endParaRPr lang="hr-HR" sz="2400" dirty="0" smtClean="0"/>
          </a:p>
          <a:p>
            <a:pPr>
              <a:spcBef>
                <a:spcPts val="0"/>
              </a:spcBef>
            </a:pPr>
            <a:r>
              <a:rPr lang="hr-HR" sz="2400" b="1" dirty="0" smtClean="0"/>
              <a:t>Način </a:t>
            </a:r>
            <a:r>
              <a:rPr lang="en-US" sz="2400" b="1" dirty="0" err="1" smtClean="0"/>
              <a:t>smanjenj</a:t>
            </a:r>
            <a:r>
              <a:rPr lang="hr-HR" sz="2400" b="1" dirty="0" smtClean="0"/>
              <a:t>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emisija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SO</a:t>
            </a:r>
            <a:r>
              <a:rPr lang="en-US" sz="2400" b="1" baseline="-25000" dirty="0" err="1" smtClean="0"/>
              <a:t>x</a:t>
            </a:r>
            <a:r>
              <a:rPr lang="en-US" sz="2400" dirty="0" smtClean="0"/>
              <a:t> </a:t>
            </a:r>
            <a:r>
              <a:rPr lang="hr-HR" sz="2400" dirty="0" smtClean="0"/>
              <a:t> - iz</a:t>
            </a:r>
            <a:r>
              <a:rPr lang="en-US" sz="2400" dirty="0" err="1" smtClean="0"/>
              <a:t>bjegavanje</a:t>
            </a:r>
            <a:r>
              <a:rPr lang="en-US" sz="2400" dirty="0" smtClean="0"/>
              <a:t> </a:t>
            </a:r>
            <a:r>
              <a:rPr lang="hr-HR" sz="2400" dirty="0" smtClean="0"/>
              <a:t>uporabe</a:t>
            </a:r>
            <a:r>
              <a:rPr lang="en-US" sz="2400" dirty="0" smtClean="0"/>
              <a:t> </a:t>
            </a:r>
            <a:r>
              <a:rPr lang="en-US" sz="2400" dirty="0" err="1" smtClean="0"/>
              <a:t>fosilnih</a:t>
            </a:r>
            <a:r>
              <a:rPr lang="en-US" sz="2400" dirty="0" smtClean="0"/>
              <a:t> </a:t>
            </a:r>
            <a:r>
              <a:rPr lang="en-US" sz="2400" dirty="0" err="1" smtClean="0"/>
              <a:t>goriva</a:t>
            </a:r>
            <a:r>
              <a:rPr lang="en-US" sz="2400" dirty="0" smtClean="0"/>
              <a:t> s </a:t>
            </a:r>
            <a:r>
              <a:rPr lang="en-US" sz="2400" dirty="0" err="1" smtClean="0"/>
              <a:t>visokim</a:t>
            </a:r>
            <a:r>
              <a:rPr lang="en-US" sz="2400" dirty="0" smtClean="0"/>
              <a:t> </a:t>
            </a:r>
            <a:r>
              <a:rPr lang="en-US" sz="2400" dirty="0" err="1" smtClean="0"/>
              <a:t>udjelom</a:t>
            </a:r>
            <a:r>
              <a:rPr lang="en-US" sz="2400" dirty="0" smtClean="0"/>
              <a:t> </a:t>
            </a:r>
            <a:r>
              <a:rPr lang="en-US" sz="2400" dirty="0" err="1" smtClean="0"/>
              <a:t>sumpora</a:t>
            </a:r>
            <a:r>
              <a:rPr lang="en-US" sz="2400" dirty="0" smtClean="0"/>
              <a:t> </a:t>
            </a:r>
          </a:p>
          <a:p>
            <a:pPr>
              <a:spcBef>
                <a:spcPts val="0"/>
              </a:spcBef>
              <a:buNone/>
            </a:pPr>
            <a:endParaRPr lang="hr-HR" sz="2400" dirty="0" smtClean="0"/>
          </a:p>
          <a:p>
            <a:pPr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FF1CB-84DF-421C-A9F6-7FCCEAF8FF0A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Kisele kiše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C4AD-6E6E-4737-8E3E-CBBE23BF63E5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8" name="Picture 4" descr="D:\Documents\Nastava 2013\Energetika\Pictures\Acid_rain_woo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551" y="1928186"/>
            <a:ext cx="3535680" cy="265176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9936" y="1802675"/>
            <a:ext cx="50170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Negativni utjecaj kiselih kiša?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Talože se u tlu i ispiru minerale potrebne za izgradnju biljnih stanice, oštećuju korijenje biljaka - uzrokuju </a:t>
            </a:r>
            <a:r>
              <a:rPr lang="en-US" sz="2000" dirty="0" smtClean="0"/>
              <a:t> </a:t>
            </a:r>
            <a:r>
              <a:rPr lang="en-US" sz="2000" dirty="0" err="1" smtClean="0"/>
              <a:t>degenerativn</a:t>
            </a:r>
            <a:r>
              <a:rPr lang="hr-HR" sz="2000" dirty="0" smtClean="0"/>
              <a:t>e</a:t>
            </a:r>
            <a:r>
              <a:rPr lang="en-US" sz="2000" dirty="0" smtClean="0"/>
              <a:t> </a:t>
            </a:r>
            <a:r>
              <a:rPr lang="en-US" sz="2000" dirty="0" err="1" smtClean="0"/>
              <a:t>proces</a:t>
            </a:r>
            <a:r>
              <a:rPr lang="hr-HR" sz="2000" smtClean="0"/>
              <a:t>e</a:t>
            </a:r>
            <a:r>
              <a:rPr lang="en-US" sz="2000" smtClean="0"/>
              <a:t> </a:t>
            </a:r>
            <a:r>
              <a:rPr lang="en-US" sz="2000" dirty="0" smtClean="0"/>
              <a:t>u </a:t>
            </a:r>
            <a:r>
              <a:rPr lang="en-US" sz="2000" dirty="0" err="1" smtClean="0"/>
              <a:t>šumama</a:t>
            </a:r>
            <a:r>
              <a:rPr lang="en-US" sz="2000" dirty="0" smtClean="0"/>
              <a:t> </a:t>
            </a:r>
            <a:endParaRPr lang="hr-HR" sz="2000" dirty="0" smtClean="0"/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Mogu zagaditi podzemne pitke vode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/>
              <a:t> Uzrokuju drobljene kamena kod građevina</a:t>
            </a:r>
          </a:p>
          <a:p>
            <a:pPr>
              <a:buFont typeface="Arial" pitchFamily="34" charset="0"/>
              <a:buChar char="•"/>
            </a:pPr>
            <a:r>
              <a:rPr lang="hr-HR" sz="2000" dirty="0" smtClean="0">
                <a:latin typeface="Calibri" pitchFamily="34" charset="0"/>
              </a:rPr>
              <a:t> </a:t>
            </a:r>
            <a:r>
              <a:rPr lang="vi-VN" sz="2000" dirty="0" smtClean="0">
                <a:latin typeface="Calibri" pitchFamily="34" charset="0"/>
              </a:rPr>
              <a:t>Lokalne emisije polutanata</a:t>
            </a:r>
            <a:r>
              <a:rPr lang="hr-HR" sz="2000" dirty="0" smtClean="0">
                <a:latin typeface="Calibri" pitchFamily="34" charset="0"/>
              </a:rPr>
              <a:t> (</a:t>
            </a:r>
            <a:r>
              <a:rPr lang="vi-VN" sz="2000" dirty="0" smtClean="0">
                <a:latin typeface="Calibri" pitchFamily="34" charset="0"/>
              </a:rPr>
              <a:t>čestica, ozona, NOx, CO</a:t>
            </a:r>
            <a:r>
              <a:rPr lang="hr-HR" sz="2000" dirty="0" smtClean="0">
                <a:latin typeface="Calibri" pitchFamily="34" charset="0"/>
              </a:rPr>
              <a:t>)</a:t>
            </a:r>
            <a:r>
              <a:rPr lang="vi-VN" sz="2000" dirty="0" smtClean="0">
                <a:latin typeface="Calibri" pitchFamily="34" charset="0"/>
              </a:rPr>
              <a:t> </a:t>
            </a:r>
            <a:r>
              <a:rPr lang="hr-HR" sz="2000" dirty="0" smtClean="0"/>
              <a:t>mogu</a:t>
            </a:r>
            <a:r>
              <a:rPr lang="vi-VN" sz="2000" dirty="0" smtClean="0"/>
              <a:t> </a:t>
            </a:r>
            <a:r>
              <a:rPr lang="vi-VN" sz="2000" dirty="0" smtClean="0">
                <a:latin typeface="Calibri" pitchFamily="34" charset="0"/>
              </a:rPr>
              <a:t>izaz</a:t>
            </a:r>
            <a:r>
              <a:rPr lang="hr-HR" sz="2000" dirty="0" smtClean="0">
                <a:latin typeface="Calibri" pitchFamily="34" charset="0"/>
              </a:rPr>
              <a:t>vati</a:t>
            </a:r>
            <a:r>
              <a:rPr lang="vi-VN" sz="2000" dirty="0" smtClean="0">
                <a:latin typeface="Calibri" pitchFamily="34" charset="0"/>
              </a:rPr>
              <a:t> zdravstvene probleme</a:t>
            </a:r>
            <a:r>
              <a:rPr lang="hr-HR" sz="2000" dirty="0" smtClean="0">
                <a:latin typeface="Calibri" pitchFamily="34" charset="0"/>
              </a:rPr>
              <a:t> i</a:t>
            </a:r>
            <a:r>
              <a:rPr lang="vi-VN" sz="2000" dirty="0" smtClean="0">
                <a:latin typeface="Calibri" pitchFamily="34" charset="0"/>
              </a:rPr>
              <a:t> poveća</a:t>
            </a:r>
            <a:r>
              <a:rPr lang="hr-HR" sz="2000" dirty="0" smtClean="0">
                <a:latin typeface="Calibri" pitchFamily="34" charset="0"/>
              </a:rPr>
              <a:t>ti</a:t>
            </a:r>
            <a:r>
              <a:rPr lang="vi-VN" sz="2000" dirty="0" smtClean="0">
                <a:latin typeface="Calibri" pitchFamily="34" charset="0"/>
              </a:rPr>
              <a:t> rizik od kancerogenih</a:t>
            </a:r>
            <a:r>
              <a:rPr lang="hr-HR" sz="2000" dirty="0" smtClean="0">
                <a:latin typeface="Calibri" pitchFamily="34" charset="0"/>
              </a:rPr>
              <a:t> oboljenja.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Staklenički plinovi i </a:t>
            </a:r>
            <a:r>
              <a:rPr lang="hr-HR" smtClean="0"/>
              <a:t>globalno zagrijavanje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Efekt staklenika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1DAB1-079B-4963-AF68-9295157089D9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1" name="Picture 3" descr="D:\Documents\Nastava 2013\Energetika\Pictures\greenhouse_eff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404" y="1742741"/>
            <a:ext cx="5880667" cy="4731134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228677" y="3883085"/>
            <a:ext cx="2662518" cy="2246769"/>
          </a:xfrm>
          <a:prstGeom prst="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err="1" smtClean="0"/>
              <a:t>Efekt</a:t>
            </a:r>
            <a:r>
              <a:rPr lang="en-US" sz="2000" dirty="0" smtClean="0"/>
              <a:t> </a:t>
            </a:r>
            <a:r>
              <a:rPr lang="en-US" sz="2000" dirty="0" err="1" smtClean="0"/>
              <a:t>staklenika</a:t>
            </a:r>
            <a:r>
              <a:rPr lang="en-US" sz="2000" dirty="0" smtClean="0"/>
              <a:t> je</a:t>
            </a:r>
            <a:r>
              <a:rPr lang="hr-HR" sz="2000" dirty="0" smtClean="0"/>
              <a:t> </a:t>
            </a:r>
            <a:r>
              <a:rPr lang="en-US" sz="2000" dirty="0" err="1" smtClean="0"/>
              <a:t>značajan</a:t>
            </a:r>
            <a:r>
              <a:rPr lang="en-US" sz="2000" dirty="0" smtClean="0"/>
              <a:t> </a:t>
            </a:r>
            <a:r>
              <a:rPr lang="en-US" sz="2000" dirty="0" err="1" smtClean="0"/>
              <a:t>mehanizam</a:t>
            </a:r>
            <a:r>
              <a:rPr lang="en-US" sz="2000" dirty="0" smtClean="0"/>
              <a:t> </a:t>
            </a:r>
            <a:r>
              <a:rPr lang="en-US" sz="2000" dirty="0" err="1" smtClean="0"/>
              <a:t>održanja</a:t>
            </a:r>
            <a:r>
              <a:rPr lang="en-US" sz="2000" dirty="0" smtClean="0"/>
              <a:t> temperature </a:t>
            </a:r>
            <a:r>
              <a:rPr lang="en-US" sz="2000" dirty="0" err="1" smtClean="0"/>
              <a:t>atmosfere</a:t>
            </a:r>
            <a:r>
              <a:rPr lang="hr-HR" sz="2000" dirty="0" smtClean="0"/>
              <a:t>. B</a:t>
            </a:r>
            <a:r>
              <a:rPr lang="en-US" sz="2000" dirty="0" err="1" smtClean="0"/>
              <a:t>ez</a:t>
            </a:r>
            <a:r>
              <a:rPr lang="en-US" sz="2000" dirty="0" smtClean="0"/>
              <a:t> </a:t>
            </a:r>
            <a:r>
              <a:rPr lang="hr-HR" sz="2000" dirty="0" smtClean="0"/>
              <a:t>njega bi</a:t>
            </a:r>
            <a:r>
              <a:rPr lang="en-US" sz="2000" dirty="0" smtClean="0"/>
              <a:t> </a:t>
            </a:r>
            <a:r>
              <a:rPr lang="en-US" sz="2000" dirty="0" err="1" smtClean="0"/>
              <a:t>temperatura</a:t>
            </a:r>
            <a:r>
              <a:rPr lang="en-US" sz="2000" dirty="0" smtClean="0"/>
              <a:t> </a:t>
            </a:r>
            <a:r>
              <a:rPr lang="hr-HR" sz="2000" dirty="0" smtClean="0"/>
              <a:t>na Zemlji </a:t>
            </a:r>
            <a:r>
              <a:rPr lang="en-US" sz="2000" dirty="0" err="1" smtClean="0"/>
              <a:t>bila</a:t>
            </a:r>
            <a:r>
              <a:rPr lang="en-US" sz="2000" dirty="0" smtClean="0"/>
              <a:t> 30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C </a:t>
            </a:r>
            <a:r>
              <a:rPr lang="en-US" sz="2000" dirty="0" err="1" smtClean="0"/>
              <a:t>niža</a:t>
            </a:r>
            <a:r>
              <a:rPr lang="en-US" sz="2000" dirty="0" smtClean="0"/>
              <a:t>, </a:t>
            </a:r>
            <a:r>
              <a:rPr lang="en-US" sz="2000" dirty="0" err="1" smtClean="0"/>
              <a:t>te</a:t>
            </a:r>
            <a:r>
              <a:rPr lang="hr-HR" sz="2000" dirty="0" smtClean="0"/>
              <a:t> </a:t>
            </a:r>
            <a:r>
              <a:rPr lang="en-US" sz="2000" dirty="0" err="1" smtClean="0"/>
              <a:t>život</a:t>
            </a:r>
            <a:r>
              <a:rPr lang="en-US" sz="2000" dirty="0" smtClean="0"/>
              <a:t> </a:t>
            </a:r>
            <a:r>
              <a:rPr lang="hr-HR" sz="2000" dirty="0" smtClean="0"/>
              <a:t> ne</a:t>
            </a:r>
            <a:r>
              <a:rPr lang="en-US" sz="2000" dirty="0" smtClean="0"/>
              <a:t> bi bio </a:t>
            </a:r>
            <a:r>
              <a:rPr lang="en-US" sz="2000" dirty="0" err="1" smtClean="0"/>
              <a:t>moguć</a:t>
            </a:r>
            <a:r>
              <a:rPr lang="hr-HR" sz="2000" dirty="0" smtClean="0"/>
              <a:t> 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Staklenički plinovi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Prirodno se javljaju u atmosferi</a:t>
            </a:r>
          </a:p>
          <a:p>
            <a:r>
              <a:rPr lang="hr-HR" dirty="0" smtClean="0"/>
              <a:t>Najvažniji SP je vodena para – dio prirodnog ciklusa vode i nije u značajnoj mjeri posljedica ljudske djelatnosti</a:t>
            </a:r>
          </a:p>
          <a:p>
            <a:r>
              <a:rPr lang="hr-HR" u="sng" dirty="0" smtClean="0"/>
              <a:t>Antropogeni SP</a:t>
            </a:r>
            <a:r>
              <a:rPr lang="hr-HR" dirty="0" smtClean="0"/>
              <a:t>:</a:t>
            </a:r>
          </a:p>
          <a:p>
            <a:pPr lvl="1"/>
            <a:r>
              <a:rPr lang="pl-PL" b="1" dirty="0" smtClean="0"/>
              <a:t>CO</a:t>
            </a:r>
            <a:r>
              <a:rPr lang="pl-PL" b="1" baseline="-25000" dirty="0" smtClean="0"/>
              <a:t>2</a:t>
            </a:r>
            <a:r>
              <a:rPr lang="pl-PL" dirty="0" smtClean="0"/>
              <a:t> - </a:t>
            </a:r>
            <a:r>
              <a:rPr lang="hr-HR" dirty="0" smtClean="0"/>
              <a:t>u</a:t>
            </a:r>
            <a:r>
              <a:rPr lang="en-US" dirty="0" err="1" smtClean="0"/>
              <a:t>gljični</a:t>
            </a:r>
            <a:r>
              <a:rPr lang="en-US" dirty="0" smtClean="0"/>
              <a:t> </a:t>
            </a:r>
            <a:r>
              <a:rPr lang="en-US" dirty="0" err="1" smtClean="0"/>
              <a:t>dioksid</a:t>
            </a:r>
            <a:r>
              <a:rPr lang="en-US" dirty="0" smtClean="0"/>
              <a:t>, </a:t>
            </a:r>
            <a:r>
              <a:rPr lang="en-US" dirty="0" err="1" smtClean="0"/>
              <a:t>uglavnom</a:t>
            </a:r>
            <a:r>
              <a:rPr lang="en-US" dirty="0" smtClean="0"/>
              <a:t> </a:t>
            </a:r>
            <a:r>
              <a:rPr lang="en-US" dirty="0" err="1" smtClean="0"/>
              <a:t>nastaje</a:t>
            </a:r>
            <a:r>
              <a:rPr lang="en-US" dirty="0" smtClean="0"/>
              <a:t> </a:t>
            </a:r>
            <a:r>
              <a:rPr lang="en-US" dirty="0" err="1" smtClean="0"/>
              <a:t>izgaranjem</a:t>
            </a:r>
            <a:r>
              <a:rPr lang="en-US" dirty="0" smtClean="0"/>
              <a:t> </a:t>
            </a:r>
            <a:r>
              <a:rPr lang="en-US" dirty="0" err="1" smtClean="0"/>
              <a:t>fosilnih</a:t>
            </a:r>
            <a:r>
              <a:rPr lang="en-US" dirty="0" smtClean="0"/>
              <a:t> </a:t>
            </a:r>
            <a:r>
              <a:rPr lang="en-US" dirty="0" err="1" smtClean="0"/>
              <a:t>goriva</a:t>
            </a:r>
            <a:endParaRPr lang="pl-PL" baseline="-25000" dirty="0" smtClean="0"/>
          </a:p>
          <a:p>
            <a:pPr lvl="1"/>
            <a:r>
              <a:rPr lang="pl-PL" b="1" dirty="0" smtClean="0"/>
              <a:t>N</a:t>
            </a:r>
            <a:r>
              <a:rPr lang="pl-PL" b="1" baseline="-25000" dirty="0" smtClean="0"/>
              <a:t>2</a:t>
            </a:r>
            <a:r>
              <a:rPr lang="pl-PL" b="1" dirty="0" smtClean="0"/>
              <a:t>O</a:t>
            </a:r>
            <a:r>
              <a:rPr lang="pl-PL" dirty="0" smtClean="0"/>
              <a:t> - d</a:t>
            </a:r>
            <a:r>
              <a:rPr lang="vi-VN" dirty="0" smtClean="0">
                <a:latin typeface="Calibri" pitchFamily="34" charset="0"/>
              </a:rPr>
              <a:t>idušični oksid</a:t>
            </a:r>
            <a:r>
              <a:rPr lang="hr-HR" dirty="0" smtClean="0">
                <a:latin typeface="Calibri" pitchFamily="34" charset="0"/>
              </a:rPr>
              <a:t>,</a:t>
            </a:r>
            <a:r>
              <a:rPr lang="vi-VN" dirty="0" smtClean="0">
                <a:latin typeface="Calibri" pitchFamily="34" charset="0"/>
              </a:rPr>
              <a:t> nastaje pri procesima izgaranja, industrijskim procesima, te u poljoprivredi</a:t>
            </a:r>
            <a:endParaRPr lang="pl-PL" dirty="0" smtClean="0">
              <a:latin typeface="Calibri" pitchFamily="34" charset="0"/>
            </a:endParaRPr>
          </a:p>
          <a:p>
            <a:pPr lvl="1"/>
            <a:r>
              <a:rPr lang="pl-PL" b="1" dirty="0" smtClean="0"/>
              <a:t>CH</a:t>
            </a:r>
            <a:r>
              <a:rPr lang="pl-PL" b="1" baseline="-25000" dirty="0" smtClean="0"/>
              <a:t>4</a:t>
            </a:r>
            <a:r>
              <a:rPr lang="pl-PL" dirty="0" smtClean="0"/>
              <a:t> – m</a:t>
            </a:r>
            <a:r>
              <a:rPr lang="en-US" dirty="0" err="1" smtClean="0"/>
              <a:t>etan</a:t>
            </a:r>
            <a:r>
              <a:rPr lang="en-US" dirty="0" smtClean="0"/>
              <a:t> se </a:t>
            </a:r>
            <a:r>
              <a:rPr lang="en-US" dirty="0" err="1" smtClean="0"/>
              <a:t>ispušta</a:t>
            </a:r>
            <a:r>
              <a:rPr lang="en-US" dirty="0" smtClean="0"/>
              <a:t> u </a:t>
            </a:r>
            <a:r>
              <a:rPr lang="en-US" dirty="0" err="1" smtClean="0"/>
              <a:t>atmosferu</a:t>
            </a:r>
            <a:r>
              <a:rPr lang="en-US" dirty="0" smtClean="0"/>
              <a:t> </a:t>
            </a:r>
            <a:r>
              <a:rPr lang="en-US" dirty="0" err="1" smtClean="0"/>
              <a:t>prilikom</a:t>
            </a:r>
            <a:r>
              <a:rPr lang="en-US" dirty="0" smtClean="0"/>
              <a:t> </a:t>
            </a:r>
            <a:r>
              <a:rPr lang="hr-HR" dirty="0" smtClean="0"/>
              <a:t>manipulacija</a:t>
            </a:r>
            <a:r>
              <a:rPr lang="en-US" dirty="0" smtClean="0"/>
              <a:t> </a:t>
            </a:r>
            <a:r>
              <a:rPr lang="en-US" dirty="0" err="1" smtClean="0"/>
              <a:t>fosilnim</a:t>
            </a:r>
            <a:r>
              <a:rPr lang="en-US" dirty="0" smtClean="0"/>
              <a:t> </a:t>
            </a:r>
            <a:r>
              <a:rPr lang="en-US" dirty="0" err="1" smtClean="0"/>
              <a:t>gorivima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u </a:t>
            </a:r>
            <a:r>
              <a:rPr lang="en-US" dirty="0" err="1" smtClean="0"/>
              <a:t>poljoprivredi</a:t>
            </a:r>
            <a:r>
              <a:rPr lang="hr-HR" dirty="0" smtClean="0"/>
              <a:t> (uzgoj d</a:t>
            </a:r>
            <a:r>
              <a:rPr lang="en-US" dirty="0" err="1" smtClean="0"/>
              <a:t>omaćih</a:t>
            </a:r>
            <a:r>
              <a:rPr lang="en-US" dirty="0" smtClean="0"/>
              <a:t> </a:t>
            </a:r>
            <a:r>
              <a:rPr lang="en-US" dirty="0" err="1" smtClean="0"/>
              <a:t>životinja</a:t>
            </a:r>
            <a:r>
              <a:rPr lang="hr-HR" dirty="0" smtClean="0"/>
              <a:t>)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hr-HR" dirty="0" smtClean="0"/>
              <a:t> pri obradi </a:t>
            </a:r>
            <a:r>
              <a:rPr lang="en-US" dirty="0" err="1" smtClean="0"/>
              <a:t>otpada</a:t>
            </a:r>
            <a:endParaRPr lang="pl-PL" baseline="-25000" dirty="0" smtClean="0"/>
          </a:p>
          <a:p>
            <a:pPr lvl="1"/>
            <a:r>
              <a:rPr lang="pl-PL" b="1" dirty="0" smtClean="0"/>
              <a:t>HFC, PFC, SF</a:t>
            </a:r>
            <a:r>
              <a:rPr lang="pl-PL" b="1" baseline="-25000" dirty="0" smtClean="0"/>
              <a:t>6</a:t>
            </a:r>
            <a:r>
              <a:rPr lang="pl-PL" b="1" dirty="0" smtClean="0"/>
              <a:t> </a:t>
            </a:r>
            <a:r>
              <a:rPr lang="pl-PL" dirty="0" smtClean="0"/>
              <a:t>- </a:t>
            </a:r>
            <a:r>
              <a:rPr lang="en-US" dirty="0" err="1" smtClean="0"/>
              <a:t>koriste</a:t>
            </a:r>
            <a:r>
              <a:rPr lang="en-US" dirty="0" smtClean="0"/>
              <a:t> se u </a:t>
            </a:r>
            <a:r>
              <a:rPr lang="en-US" dirty="0" err="1" smtClean="0"/>
              <a:t>industrijskim</a:t>
            </a:r>
            <a:r>
              <a:rPr lang="en-US" dirty="0" smtClean="0"/>
              <a:t> </a:t>
            </a:r>
            <a:r>
              <a:rPr lang="en-US" dirty="0" err="1" smtClean="0"/>
              <a:t>procesima</a:t>
            </a:r>
            <a:r>
              <a:rPr lang="en-US" dirty="0" smtClean="0"/>
              <a:t>, </a:t>
            </a:r>
            <a:r>
              <a:rPr lang="en-US" dirty="0" err="1" smtClean="0"/>
              <a:t>iako</a:t>
            </a:r>
            <a:r>
              <a:rPr lang="en-US" dirty="0" smtClean="0"/>
              <a:t> se </a:t>
            </a:r>
            <a:r>
              <a:rPr lang="en-US" dirty="0" err="1" smtClean="0"/>
              <a:t>radi</a:t>
            </a:r>
            <a:r>
              <a:rPr lang="en-US" dirty="0" smtClean="0"/>
              <a:t> o </a:t>
            </a:r>
            <a:r>
              <a:rPr lang="en-US" dirty="0" err="1" smtClean="0"/>
              <a:t>malim</a:t>
            </a:r>
            <a:r>
              <a:rPr lang="en-US" dirty="0" smtClean="0"/>
              <a:t> </a:t>
            </a:r>
            <a:r>
              <a:rPr lang="en-US" dirty="0" err="1" smtClean="0"/>
              <a:t>količinama</a:t>
            </a:r>
            <a:r>
              <a:rPr lang="en-US" dirty="0" smtClean="0"/>
              <a:t>,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veliki</a:t>
            </a:r>
            <a:r>
              <a:rPr lang="en-US" dirty="0" smtClean="0"/>
              <a:t> </a:t>
            </a:r>
            <a:r>
              <a:rPr lang="en-US" dirty="0" err="1" smtClean="0"/>
              <a:t>utjecaj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efekt</a:t>
            </a:r>
            <a:r>
              <a:rPr lang="en-US" dirty="0" smtClean="0"/>
              <a:t> </a:t>
            </a:r>
            <a:r>
              <a:rPr lang="en-US" dirty="0" err="1" smtClean="0"/>
              <a:t>staklenika</a:t>
            </a:r>
            <a:r>
              <a:rPr lang="en-US" dirty="0" smtClean="0"/>
              <a:t>.</a:t>
            </a:r>
            <a:endParaRPr lang="pl-P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8750C-0463-425A-B72E-09A3045BCD56}" type="datetime2">
              <a:rPr lang="hr-HR" smtClean="0"/>
              <a:pPr/>
              <a:t>petak, 9. veljača 2018.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3B167E-EA96-4147-81DE-549160052C2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Custom 1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C7DE87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TS102801065</Template>
  <TotalTime>3497</TotalTime>
  <Words>2059</Words>
  <Application>Microsoft Office PowerPoint</Application>
  <PresentationFormat>On-screen Show (4:3)</PresentationFormat>
  <Paragraphs>260</Paragraphs>
  <Slides>34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Earthtones 16x9</vt:lpstr>
      <vt:lpstr>Chart</vt:lpstr>
      <vt:lpstr>Energetika</vt:lpstr>
      <vt:lpstr>Energija i okoliš</vt:lpstr>
      <vt:lpstr>Utjecaj ljudskog djelovanja na okoliš</vt:lpstr>
      <vt:lpstr>Utjecaj energetskih transformacija na okoliš</vt:lpstr>
      <vt:lpstr>Primjer: kisele kiše</vt:lpstr>
      <vt:lpstr>Kisele kiše</vt:lpstr>
      <vt:lpstr>Staklenički plinovi i globalno zagrijavanje</vt:lpstr>
      <vt:lpstr>Efekt staklenika</vt:lpstr>
      <vt:lpstr>Staklenički plinovi</vt:lpstr>
      <vt:lpstr>Promjena koncentracije CO2</vt:lpstr>
      <vt:lpstr>Promjene srednje temperature</vt:lpstr>
      <vt:lpstr>Veza CO2 i temperature</vt:lpstr>
      <vt:lpstr>Milankovićevi ciklusi</vt:lpstr>
      <vt:lpstr>Orbitalni ciklusi i CO2</vt:lpstr>
      <vt:lpstr>Moguće posljedice globalnog zatopljenja</vt:lpstr>
      <vt:lpstr>Izvori CO2 emisija</vt:lpstr>
      <vt:lpstr>Smanjenje CO2 emisija?</vt:lpstr>
      <vt:lpstr>Smanjenje emisija u proizvodnji električne energije</vt:lpstr>
      <vt:lpstr>Gospodarenje otpadom</vt:lpstr>
      <vt:lpstr>Gospodarenje otpadom</vt:lpstr>
      <vt:lpstr>Gospodarenje otpadom</vt:lpstr>
      <vt:lpstr>Odlagališta otpada</vt:lpstr>
      <vt:lpstr>Odvojeno sakupljanje otpada</vt:lpstr>
      <vt:lpstr>Recikliranje sirovina</vt:lpstr>
      <vt:lpstr>Spaljivanje otpada</vt:lpstr>
      <vt:lpstr>Mehaničko-biološka obrada</vt:lpstr>
      <vt:lpstr>Održivi razvoj</vt:lpstr>
      <vt:lpstr>Održivi razvoj</vt:lpstr>
      <vt:lpstr>Održivi razvoj</vt:lpstr>
      <vt:lpstr>Kako odrediti održivost u energetici?</vt:lpstr>
      <vt:lpstr>Kako odrediti održivost u energetici?</vt:lpstr>
      <vt:lpstr>Primjer</vt:lpstr>
      <vt:lpstr>Troškovi proizvodnje el. energije iz konvencionalnih i obnovljivih izvora</vt:lpstr>
      <vt:lpstr>Zaključci</vt:lpstr>
    </vt:vector>
  </TitlesOfParts>
  <Company>PMF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Energetika</dc:title>
  <dc:creator>Mihael Makek</dc:creator>
  <cp:lastModifiedBy>Mihael Makek</cp:lastModifiedBy>
  <cp:revision>330</cp:revision>
  <dcterms:created xsi:type="dcterms:W3CDTF">2013-02-20T19:16:04Z</dcterms:created>
  <dcterms:modified xsi:type="dcterms:W3CDTF">2018-02-09T12:34:50Z</dcterms:modified>
</cp:coreProperties>
</file>