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37"/>
  </p:notesMasterIdLst>
  <p:sldIdLst>
    <p:sldId id="256" r:id="rId2"/>
    <p:sldId id="257" r:id="rId3"/>
    <p:sldId id="295" r:id="rId4"/>
    <p:sldId id="296" r:id="rId5"/>
    <p:sldId id="298" r:id="rId6"/>
    <p:sldId id="301" r:id="rId7"/>
    <p:sldId id="327" r:id="rId8"/>
    <p:sldId id="328" r:id="rId9"/>
    <p:sldId id="329" r:id="rId10"/>
    <p:sldId id="323" r:id="rId11"/>
    <p:sldId id="322" r:id="rId12"/>
    <p:sldId id="297" r:id="rId13"/>
    <p:sldId id="308" r:id="rId14"/>
    <p:sldId id="306" r:id="rId15"/>
    <p:sldId id="307" r:id="rId16"/>
    <p:sldId id="309" r:id="rId17"/>
    <p:sldId id="266" r:id="rId18"/>
    <p:sldId id="265" r:id="rId19"/>
    <p:sldId id="305" r:id="rId20"/>
    <p:sldId id="268" r:id="rId21"/>
    <p:sldId id="303" r:id="rId22"/>
    <p:sldId id="330" r:id="rId23"/>
    <p:sldId id="302" r:id="rId24"/>
    <p:sldId id="300" r:id="rId25"/>
    <p:sldId id="313" r:id="rId26"/>
    <p:sldId id="321" r:id="rId27"/>
    <p:sldId id="311" r:id="rId28"/>
    <p:sldId id="314" r:id="rId29"/>
    <p:sldId id="315" r:id="rId30"/>
    <p:sldId id="316" r:id="rId31"/>
    <p:sldId id="312" r:id="rId32"/>
    <p:sldId id="317" r:id="rId33"/>
    <p:sldId id="318" r:id="rId34"/>
    <p:sldId id="319" r:id="rId35"/>
    <p:sldId id="32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2609" autoAdjust="0"/>
  </p:normalViewPr>
  <p:slideViewPr>
    <p:cSldViewPr snapToGrid="0">
      <p:cViewPr varScale="1">
        <p:scale>
          <a:sx n="54" d="100"/>
          <a:sy n="54" d="100"/>
        </p:scale>
        <p:origin x="-16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0DAD-4AED-4D61-ABF2-B7AFEF49E5C7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18838-FEFC-498A-BD08-18C1D57EE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Ali i ovdje treba uzeti stvarnu</a:t>
            </a:r>
            <a:r>
              <a:rPr lang="hr-HR" baseline="0" dirty="0" smtClean="0"/>
              <a:t> eneregetsku uštedu, tj. treba uračunati energiju uloženu u razvoj, proizvodnju i instalaciju dodatnog materijala.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Konvencionalna</a:t>
            </a:r>
            <a:r>
              <a:rPr lang="hr-HR" baseline="0" dirty="0" smtClean="0"/>
              <a:t> elektrana proizvodi elektricnu energiju pomocu parne turbine: vruca para pokrece turbinu, i zatim se kondenzira, a otpadna toplina je na temperaturi 40-50 stupnjeva, koja je dalje neupotrebiva. Kod kogeneracije, otpadna toplina se izbacuje na 100 stupnjeva, zato ima manje elektricne energije, ali se dalje moze iskoristiti.</a:t>
            </a:r>
          </a:p>
          <a:p>
            <a:r>
              <a:rPr lang="hr-HR" baseline="0" dirty="0" smtClean="0"/>
              <a:t>Postoje primjeri gdje se otpadna toplina koristi i na nizim temperaturama, npr. u poljoprivredi za zagrijavanje staklenika ili poljoprivrednih povrsina.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Covjecanstvo</a:t>
            </a:r>
            <a:r>
              <a:rPr lang="hr-HR" baseline="0" dirty="0" smtClean="0"/>
              <a:t> se prvo koristilo obnovljivim izvorima: drvo, sunceva energija, voda, itd., no otkricem fosilnih goriva ti su izvori “napusteni” zbog svog puno manjeg energetskog dohotka!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Buduci da su</a:t>
            </a:r>
            <a:r>
              <a:rPr lang="hr-HR" baseline="0" dirty="0" smtClean="0"/>
              <a:t> izvori nestalni, npr. sunceva energija, ne bi</a:t>
            </a:r>
            <a:r>
              <a:rPr lang="de-DE" baseline="0" dirty="0" smtClean="0"/>
              <a:t> se</a:t>
            </a:r>
            <a:r>
              <a:rPr lang="hr-HR" baseline="0" dirty="0" smtClean="0"/>
              <a:t> smanjil</a:t>
            </a:r>
            <a:r>
              <a:rPr lang="de-DE" baseline="0" dirty="0" smtClean="0"/>
              <a:t>a</a:t>
            </a:r>
            <a:r>
              <a:rPr lang="hr-HR" baseline="0" dirty="0" smtClean="0"/>
              <a:t> potreb</a:t>
            </a:r>
            <a:r>
              <a:rPr lang="de-DE" baseline="0" dirty="0" smtClean="0"/>
              <a:t>a</a:t>
            </a:r>
            <a:r>
              <a:rPr lang="hr-HR" baseline="0" dirty="0" smtClean="0"/>
              <a:t> za izgrdnjom drugih elektrana, jer kad sunce zadje, potreba za energijom jos vise poraste (svjetlo, grijanje)...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Ako je potrebno</a:t>
            </a:r>
            <a:r>
              <a:rPr lang="hr-HR" baseline="0" dirty="0" smtClean="0"/>
              <a:t> uložiti veliku količinu energije u dobivanje energije iz obnovljivih izvora, a ta je energija dobivena iz konvencionalnih izvora, onda slijedi da ni energija iz obnovljivih izvora nije “čista”.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 nuklearnu elektranu uključuje</a:t>
            </a:r>
            <a:r>
              <a:rPr lang="hr-HR" baseline="0" dirty="0" smtClean="0"/>
              <a:t> trošak dekomisije.</a:t>
            </a:r>
          </a:p>
          <a:p>
            <a:r>
              <a:rPr lang="hr-HR" baseline="0" dirty="0" smtClean="0"/>
              <a:t>Za vjetroelektrane ukljucuje trosak nadomjesne stand-by elektrane, u slucajevima kad nema vjetra.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Primjer</a:t>
            </a:r>
            <a:r>
              <a:rPr lang="hr-HR" baseline="0" dirty="0" smtClean="0"/>
              <a:t>i na grafu:</a:t>
            </a:r>
          </a:p>
          <a:p>
            <a:r>
              <a:rPr lang="hr-HR" baseline="0" dirty="0" smtClean="0"/>
              <a:t>US je visoko razvijena, ali i troši puno energije, prije svega zbog standarda i načina života, npr. velike udaljenosti pri transportu.</a:t>
            </a:r>
          </a:p>
          <a:p>
            <a:r>
              <a:rPr lang="hr-HR" baseline="0" dirty="0" smtClean="0"/>
              <a:t>Rusija obiluje izvorima, pa ima puno “jeftine energije” koju može potrošiti, a GDP je relativno nizak</a:t>
            </a:r>
          </a:p>
          <a:p>
            <a:r>
              <a:rPr lang="hr-HR" baseline="0" dirty="0" smtClean="0"/>
              <a:t>Hong Kong – mala zemlja, koncentrirana na malom području, ne troši se na trasport, a glavni dio ekonomije je financijski sektor.</a:t>
            </a:r>
          </a:p>
          <a:p>
            <a:r>
              <a:rPr lang="hr-HR" baseline="0" dirty="0" smtClean="0"/>
              <a:t>Švicarska – proizvodi proizvode s visokom dodanom vrijednošću, pa ima visok GDP</a:t>
            </a:r>
          </a:p>
          <a:p>
            <a:r>
              <a:rPr lang="hr-HR" baseline="0" dirty="0" smtClean="0"/>
              <a:t>G7 – Europske zemlje, postoji relativno razvijena svijest o potrošnji energije, ali su i cijene energenata visoke, što potiče gospodarstvo na racionalnije trošenje.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Pumpno akumulacione hidroelektrane u</a:t>
            </a:r>
            <a:r>
              <a:rPr lang="hr-HR" baseline="0" dirty="0" smtClean="0"/>
              <a:t> slucaju viska energije, koriste tu energiju za pumpanje vode iz nizeg spremnika u visi i tako se dio energije pohranjuje.  U principu se takvi sistemi mogu graditi i uz konvenicionale termo ili nuklearne elektrane, za koje je optimalno da rade punom snagom.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Primjer štednje je gašenje svjetla kad ono nije potrebno,</a:t>
            </a:r>
            <a:r>
              <a:rPr lang="hr-HR" baseline="0" dirty="0" smtClean="0"/>
              <a:t> a prijmjer racionalizacije je zamjena običnih </a:t>
            </a:r>
          </a:p>
          <a:p>
            <a:r>
              <a:rPr lang="hr-HR" baseline="0" dirty="0" smtClean="0"/>
              <a:t>Žarulja štednima.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Hr zgrade ne</a:t>
            </a:r>
            <a:r>
              <a:rPr lang="hr-HR" baseline="0" dirty="0" smtClean="0"/>
              <a:t> zadovoljavaju standarde toplinske izolacije, jer u doba kada su građene (prije 1980) nije bilo propisa, vec samo preporuka, kojih se nitko nije držao.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BB01-0711-40F7-A359-1512E5E9518A}" type="datetime2">
              <a:rPr lang="hr-HR" smtClean="0"/>
              <a:pPr/>
              <a:t>ponedjeljak, 19. ožujak 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726F-C822-4A7F-A8C1-FCF6262DFB1E}" type="datetime2">
              <a:rPr lang="hr-HR" smtClean="0"/>
              <a:pPr/>
              <a:t>ponedjeljak, 19. ožujak 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9723"/>
            <a:ext cx="8424936" cy="114455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68052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400"/>
              </a:spcBef>
              <a:buSzPct val="125000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E7FD-23E3-4109-81EF-E4D0D096D858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B834-6DA5-476C-BA87-05968FB751AE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59FA-1EB7-4C9C-8A92-C9384F313645}" type="datetime2">
              <a:rPr lang="hr-HR" smtClean="0"/>
              <a:pPr/>
              <a:t>ponedjeljak, 19. ožujak 2018.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Energetika</a:t>
            </a:r>
            <a:r>
              <a:rPr lang="en-US" dirty="0" smtClean="0"/>
              <a:t> 201</a:t>
            </a:r>
            <a:r>
              <a:rPr lang="hr-HR" dirty="0" smtClean="0"/>
              <a:t>4</a:t>
            </a:r>
            <a:r>
              <a:rPr lang="en-US" dirty="0" smtClean="0"/>
              <a:t>/201</a:t>
            </a:r>
            <a:r>
              <a:rPr lang="hr-HR" dirty="0" smtClean="0"/>
              <a:t>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9723"/>
            <a:ext cx="8352928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3529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536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78A3A1E-F339-4B22-B39B-A561DDDD8ADA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6597352"/>
            <a:ext cx="338437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Energetika 2012/2013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621970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per_recycling" TargetMode="External"/><Relationship Id="rId2" Type="http://schemas.openxmlformats.org/officeDocument/2006/relationships/hyperlink" Target="http://en.wikipedia.org/wiki/Aluminium_recyc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errous_metal_recycling" TargetMode="External"/><Relationship Id="rId5" Type="http://schemas.openxmlformats.org/officeDocument/2006/relationships/hyperlink" Target="http://en.wikipedia.org/wiki/Plastic_recycling" TargetMode="External"/><Relationship Id="rId4" Type="http://schemas.openxmlformats.org/officeDocument/2006/relationships/hyperlink" Target="http://en.wikipedia.org/wiki/Glass_recyclin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Energetika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424136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 smtClean="0"/>
              <a:t>Predavanja 4-6</a:t>
            </a:r>
          </a:p>
          <a:p>
            <a:r>
              <a:rPr lang="hr-HR" i="1" dirty="0" smtClean="0">
                <a:solidFill>
                  <a:srgbClr val="00467A"/>
                </a:solidFill>
              </a:rPr>
              <a:t>Energetski dohodak, energetski intenzitet, potrošnja energije</a:t>
            </a:r>
          </a:p>
          <a:p>
            <a:endParaRPr lang="hr-HR" dirty="0" smtClean="0"/>
          </a:p>
          <a:p>
            <a:r>
              <a:rPr lang="hr-HR" dirty="0" smtClean="0"/>
              <a:t>2017/2018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Procjena cijene električne energije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4513" name="Picture 1" descr="E:\Nastava\2017_2018\Energetika\Materijali\Projected_LCOE_in_the_U.S._by_2020_(as_of_2015)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6" y="1819085"/>
            <a:ext cx="6830568" cy="4479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32320" y="2103120"/>
            <a:ext cx="1801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LCOE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(procjena iz 2015. g.) za tehnologije koje će biti u pogonu 2020.g. u SAD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Documents\Nastava 2013\Energetika\Pictures\cijena_el_en_prema_izvoru_c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62" y="1849136"/>
            <a:ext cx="6417197" cy="36944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13641" y="5607269"/>
            <a:ext cx="655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467A"/>
                </a:solidFill>
              </a:rPr>
              <a:t>Cijena električne energije uzimajući u obzir emisiju CO2</a:t>
            </a:r>
            <a:endParaRPr lang="en-US" sz="2400" dirty="0">
              <a:solidFill>
                <a:srgbClr val="00467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Procjena cijene električne energije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1502"/>
            <a:ext cx="6828224" cy="4599825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10242" name="Picture 2" descr="D:\Documents\Nastava 2013\Energetika\Pictures\cijena_el_en_prema_izvo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877" y="1789176"/>
            <a:ext cx="5906712" cy="3757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130" y="5675586"/>
            <a:ext cx="655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467A"/>
                </a:solidFill>
              </a:rPr>
              <a:t>Cijena električne energije uz 20% promjenu cijene primarnog energenta</a:t>
            </a:r>
            <a:endParaRPr lang="en-US" sz="2400" dirty="0">
              <a:solidFill>
                <a:srgbClr val="0046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373" y="4572000"/>
            <a:ext cx="148093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de-DE" b="1" dirty="0" smtClean="0">
              <a:solidFill>
                <a:srgbClr val="FFFF00"/>
              </a:solidFill>
            </a:endParaRPr>
          </a:p>
          <a:p>
            <a:pPr algn="ctr"/>
            <a:r>
              <a:rPr lang="de-DE" b="1" dirty="0" smtClean="0">
                <a:solidFill>
                  <a:srgbClr val="FFFF00"/>
                </a:solidFill>
              </a:rPr>
              <a:t>UGLJEN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373" y="4585252"/>
            <a:ext cx="103035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de-DE" b="1" dirty="0" smtClean="0">
              <a:solidFill>
                <a:srgbClr val="FFFF00"/>
              </a:solidFill>
            </a:endParaRPr>
          </a:p>
          <a:p>
            <a:pPr algn="ctr"/>
            <a:r>
              <a:rPr lang="de-DE" b="1" dirty="0" smtClean="0">
                <a:solidFill>
                  <a:srgbClr val="FFFF00"/>
                </a:solidFill>
              </a:rPr>
              <a:t>PLIN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3495061" y="4851559"/>
            <a:ext cx="90035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FF00"/>
                </a:solidFill>
              </a:rPr>
              <a:t>Nukl.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3995331" y="4834995"/>
            <a:ext cx="90035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FF00"/>
                </a:solidFill>
              </a:rPr>
              <a:t>Bio M.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4485661" y="4853698"/>
            <a:ext cx="90035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FF00"/>
                </a:solidFill>
              </a:rPr>
              <a:t>Vjetar K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4961087" y="4881856"/>
            <a:ext cx="95004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FF00"/>
                </a:solidFill>
              </a:rPr>
              <a:t>Vjetar M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5520989" y="4865292"/>
            <a:ext cx="95004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FF00"/>
                </a:solidFill>
              </a:rPr>
              <a:t>More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2632" y="2011680"/>
            <a:ext cx="157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Indirektni troškovi nisu uključeni</a:t>
            </a:r>
            <a:endParaRPr lang="hr-H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94448" y="3142488"/>
            <a:ext cx="157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Ocjena indirektnih troškova jako ovisi o modelu</a:t>
            </a:r>
            <a:endParaRPr lang="hr-H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Energetski intenzitet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Energetski intenzitet – omjer godišnje potrošnje energije u gospodarstvu i bruto društvenog proizvoda</a:t>
            </a:r>
            <a:br>
              <a:rPr lang="hr-HR" dirty="0" smtClean="0"/>
            </a:br>
            <a:r>
              <a:rPr lang="hr-HR" dirty="0" smtClean="0"/>
              <a:t>(“cijena pretvorbe energije u gospodarski proizvod”)</a:t>
            </a:r>
          </a:p>
          <a:p>
            <a:r>
              <a:rPr lang="hr-HR" dirty="0" smtClean="0"/>
              <a:t>Pokazuje ekonomsku racionalnost pri uporabi energije:</a:t>
            </a:r>
          </a:p>
          <a:p>
            <a:pPr lvl="1"/>
            <a:r>
              <a:rPr lang="hr-HR" dirty="0" smtClean="0"/>
              <a:t>Energetski intenzitet raste – potrošena energija raste brže od BDP-a </a:t>
            </a:r>
            <a:r>
              <a:rPr lang="hr-HR" dirty="0" smtClean="0">
                <a:sym typeface="Wingdings" pitchFamily="2" charset="2"/>
              </a:rPr>
              <a:t> upućuje na manje racionalno trošenje energije</a:t>
            </a:r>
          </a:p>
          <a:p>
            <a:pPr lvl="1"/>
            <a:r>
              <a:rPr lang="hr-HR" dirty="0" smtClean="0">
                <a:sym typeface="Wingdings" pitchFamily="2" charset="2"/>
              </a:rPr>
              <a:t>Energetski intenzitet pada – potrošena energija raste sporije od BDP-a  upućuje na racionalnije i efikasnije trošenje energije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Energetski intenzitet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ym typeface="Wingdings" pitchFamily="2" charset="2"/>
              </a:rPr>
              <a:t>Faktori koji utječu na EI:</a:t>
            </a:r>
          </a:p>
          <a:p>
            <a:pPr lvl="1"/>
            <a:r>
              <a:rPr lang="hr-HR" dirty="0" smtClean="0">
                <a:sym typeface="Wingdings" pitchFamily="2" charset="2"/>
              </a:rPr>
              <a:t>Klima</a:t>
            </a:r>
          </a:p>
          <a:p>
            <a:pPr lvl="1"/>
            <a:r>
              <a:rPr lang="hr-HR" dirty="0" smtClean="0">
                <a:sym typeface="Wingdings" pitchFamily="2" charset="2"/>
              </a:rPr>
              <a:t>Životni standard</a:t>
            </a:r>
          </a:p>
          <a:p>
            <a:pPr lvl="1"/>
            <a:r>
              <a:rPr lang="hr-HR" dirty="0" smtClean="0">
                <a:sym typeface="Wingdings" pitchFamily="2" charset="2"/>
              </a:rPr>
              <a:t>Dostupnost primarnih izvora</a:t>
            </a:r>
          </a:p>
          <a:p>
            <a:pPr lvl="1"/>
            <a:r>
              <a:rPr lang="hr-HR" dirty="0" smtClean="0"/>
              <a:t>Efikasnost korištenja energija u zgradama, u potrošnji</a:t>
            </a:r>
          </a:p>
          <a:p>
            <a:pPr lvl="1"/>
            <a:r>
              <a:rPr lang="hr-HR" dirty="0" smtClean="0"/>
              <a:t>Potrošnja goriva u transportu i prijeđene udaljenosti</a:t>
            </a:r>
          </a:p>
          <a:p>
            <a:pPr lvl="1"/>
            <a:r>
              <a:rPr lang="hr-HR" dirty="0" smtClean="0"/>
              <a:t>Uvođenje poticaja za korištenje nekog tipa energije</a:t>
            </a:r>
          </a:p>
          <a:p>
            <a:pPr lvl="1"/>
            <a:r>
              <a:rPr lang="hr-HR" dirty="0" smtClean="0"/>
              <a:t>Prirodne i društvene katastrofe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Energetski intenzitet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 zemljama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131695"/>
            <a:ext cx="7883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Najveći intenzitet </a:t>
            </a:r>
            <a:r>
              <a:rPr lang="hr-HR" sz="2000" dirty="0" smtClean="0"/>
              <a:t>– zemlje koje obiluju izvorima energije (Rusija)</a:t>
            </a:r>
          </a:p>
          <a:p>
            <a:r>
              <a:rPr lang="hr-HR" sz="2000" b="1" dirty="0" smtClean="0"/>
              <a:t>Visoki intenzitet </a:t>
            </a:r>
            <a:r>
              <a:rPr lang="hr-HR" sz="2000" dirty="0" smtClean="0"/>
              <a:t>– SAD, Kina</a:t>
            </a:r>
          </a:p>
          <a:p>
            <a:r>
              <a:rPr lang="hr-HR" sz="2000" b="1" dirty="0" smtClean="0"/>
              <a:t>Srednje visoki intenzitet</a:t>
            </a:r>
            <a:r>
              <a:rPr lang="hr-HR" sz="2000" dirty="0" smtClean="0"/>
              <a:t> – Europske zemlje i Japan</a:t>
            </a:r>
            <a:endParaRPr lang="en-US" sz="2000" dirty="0"/>
          </a:p>
        </p:txBody>
      </p:sp>
      <p:pic>
        <p:nvPicPr>
          <p:cNvPr id="58369" name="Picture 1" descr="E:\Nastava\2017_2018\Energetika\Materijali\energy-intensity-by-country-2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48" y="2080016"/>
            <a:ext cx="7781545" cy="28952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Energetski intenzitet - povijest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7345" name="Picture 1" descr="E:\Nastava\2017_2018\Energetika\Materijali\energy-intensity-by-country-hist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10" y="1707094"/>
            <a:ext cx="8706106" cy="31666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0624" y="520293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Energetski intenzitet se na svjetskoj razini kontinuirano smanjuje:</a:t>
            </a:r>
          </a:p>
          <a:p>
            <a:pPr>
              <a:buFontTx/>
              <a:buChar char="-"/>
            </a:pPr>
            <a:r>
              <a:rPr lang="hr-HR" dirty="0" smtClean="0"/>
              <a:t> veliko smanjenje u slučaju Kine</a:t>
            </a:r>
            <a:br>
              <a:rPr lang="hr-HR" dirty="0" smtClean="0"/>
            </a:br>
            <a:r>
              <a:rPr lang="hr-HR" dirty="0" smtClean="0"/>
              <a:t>- umjereno smanjenje u slučaju SAD</a:t>
            </a:r>
          </a:p>
          <a:p>
            <a:pPr>
              <a:buFontTx/>
              <a:buChar char="-"/>
            </a:pPr>
            <a:r>
              <a:rPr lang="hr-HR" dirty="0" smtClean="0"/>
              <a:t> manja smanjenja kod EU zemalja (zbog početno nižeg EI)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Ekonomska energetska efikasnost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Alternativna veličina za promatranje energetske  efikasnosti gospodarstva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D:\Documents\Nastava 2013\Energetika\Pictures\Gdp-energy-efficien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143" y="2533243"/>
            <a:ext cx="6076808" cy="40491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48017" y="2669108"/>
            <a:ext cx="232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 smtClean="0"/>
              <a:t>Pokazuje koliko se gospodarske vrijednosti (BDP-a) proizvede uz potrošnju neke količine energije 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Udjeli primarnih energenata u 2009.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Izvor: IEA. Ne uključuje trgovinu strujom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60F1-2BAB-4875-8F6F-6B198427E957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254" y="1796017"/>
            <a:ext cx="6211362" cy="384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Kretanje potrošnje energije po primarnim izvorima u svijetu 1971. - 2009.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61239" y="328033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Ekvivalent 1M tona nafte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9399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Prosječni porast u posljednjih 40 godina ~ 120%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35797"/>
            <a:ext cx="7098227" cy="39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86AB-A97B-4E54-B992-B9BE6361119E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Zalihe fosilnih izvora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501655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1484784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hr-HR" sz="2000" dirty="0" smtClean="0"/>
              <a:t>Prikazan je omjer rezervi i godišnje proizvodnje za pojedini izvor </a:t>
            </a:r>
            <a:r>
              <a:rPr lang="hr-HR" sz="2000" dirty="0" smtClean="0">
                <a:sym typeface="Wingdings" pitchFamily="2" charset="2"/>
              </a:rPr>
              <a:t> taj omjer govori koliko godina se taj izvor može koristiti uz trenutnu brzinu potrošnje</a:t>
            </a:r>
          </a:p>
          <a:p>
            <a:endParaRPr lang="hr-HR" dirty="0" smtClean="0">
              <a:sym typeface="Wingdings" pitchFamily="2" charset="2"/>
            </a:endParaRPr>
          </a:p>
          <a:p>
            <a:endParaRPr lang="hr-HR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01317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ym typeface="Wingdings" pitchFamily="2" charset="2"/>
              </a:rPr>
              <a:t>Trenutne otkrivene zalihe su:  </a:t>
            </a:r>
          </a:p>
          <a:p>
            <a:pPr lvl="1">
              <a:buFont typeface="Arial" pitchFamily="34" charset="0"/>
              <a:buChar char="•"/>
            </a:pPr>
            <a:r>
              <a:rPr lang="hr-HR" sz="2000" b="1" dirty="0" smtClean="0">
                <a:sym typeface="Wingdings" pitchFamily="2" charset="2"/>
              </a:rPr>
              <a:t> ugljena ~110 godina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b="1" dirty="0" smtClean="0">
                <a:sym typeface="Wingdings" pitchFamily="2" charset="2"/>
              </a:rPr>
              <a:t> prirodnog plina ~60 godina</a:t>
            </a:r>
          </a:p>
          <a:p>
            <a:pPr lvl="1">
              <a:buFont typeface="Arial" pitchFamily="34" charset="0"/>
              <a:buChar char="•"/>
            </a:pPr>
            <a:r>
              <a:rPr lang="hr-HR" sz="2000" b="1" dirty="0" smtClean="0">
                <a:sym typeface="Wingdings" pitchFamily="2" charset="2"/>
              </a:rPr>
              <a:t> sirove nafte ~50 godina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05B6-FBD6-47A9-A67A-DBCD9113A205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753071"/>
            <a:ext cx="4824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002060"/>
                </a:solidFill>
              </a:rPr>
              <a:t>R/P omjer za fosilna goriva 2011. 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683568" y="1988840"/>
            <a:ext cx="864096" cy="738664"/>
            <a:chOff x="971600" y="1988840"/>
            <a:chExt cx="864096" cy="738664"/>
          </a:xfrm>
        </p:grpSpPr>
        <p:sp>
          <p:nvSpPr>
            <p:cNvPr id="16" name="TextBox 15"/>
            <p:cNvSpPr txBox="1"/>
            <p:nvPr/>
          </p:nvSpPr>
          <p:spPr>
            <a:xfrm>
              <a:off x="971600" y="1988840"/>
              <a:ext cx="86409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 smtClean="0">
                  <a:solidFill>
                    <a:schemeClr val="tx2"/>
                  </a:solidFill>
                </a:rPr>
                <a:t>nafta</a:t>
              </a:r>
            </a:p>
            <a:p>
              <a:pPr algn="r"/>
              <a:r>
                <a:rPr lang="hr-HR" sz="1400" dirty="0" smtClean="0">
                  <a:solidFill>
                    <a:schemeClr val="tx2"/>
                  </a:solidFill>
                </a:rPr>
                <a:t>plin</a:t>
              </a:r>
            </a:p>
            <a:p>
              <a:pPr algn="r"/>
              <a:r>
                <a:rPr lang="hr-HR" sz="1400" dirty="0" smtClean="0">
                  <a:solidFill>
                    <a:schemeClr val="tx2"/>
                  </a:solidFill>
                </a:rPr>
                <a:t>ugljen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3608" y="2060848"/>
              <a:ext cx="144016" cy="14401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3608" y="2276872"/>
              <a:ext cx="144016" cy="1440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3608" y="2492896"/>
              <a:ext cx="144016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3568" y="4509120"/>
            <a:ext cx="475252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OECD                non-OECD                EU	    bivši SSSR             Svijet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Oblici energije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Mehanička</a:t>
            </a:r>
          </a:p>
          <a:p>
            <a:r>
              <a:rPr lang="hr-HR" sz="2800" dirty="0" smtClean="0"/>
              <a:t>Kemijska</a:t>
            </a:r>
          </a:p>
          <a:p>
            <a:r>
              <a:rPr lang="hr-HR" sz="2800" dirty="0" smtClean="0"/>
              <a:t>Električna</a:t>
            </a:r>
          </a:p>
          <a:p>
            <a:r>
              <a:rPr lang="hr-HR" sz="2800" dirty="0" smtClean="0"/>
              <a:t>Magnetska</a:t>
            </a:r>
          </a:p>
          <a:p>
            <a:r>
              <a:rPr lang="hr-HR" sz="2800" dirty="0" smtClean="0"/>
              <a:t>Toplinska</a:t>
            </a:r>
          </a:p>
          <a:p>
            <a:r>
              <a:rPr lang="hr-HR" sz="2800" dirty="0" smtClean="0"/>
              <a:t>Nuklearna</a:t>
            </a:r>
          </a:p>
          <a:p>
            <a:r>
              <a:rPr lang="hr-HR" sz="2800" dirty="0" smtClean="0"/>
              <a:t>Energija zračenja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1772816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C00000"/>
                </a:solidFill>
              </a:rPr>
              <a:t>Energija se može pretvarati iz jednog oblika u drugi, uz neku efikasnost pretvorbe</a:t>
            </a:r>
          </a:p>
          <a:p>
            <a:endParaRPr lang="hr-HR" sz="2400" dirty="0"/>
          </a:p>
          <a:p>
            <a:r>
              <a:rPr lang="hr-HR" sz="2400" dirty="0" smtClean="0">
                <a:solidFill>
                  <a:srgbClr val="C00000"/>
                </a:solidFill>
              </a:rPr>
              <a:t>Energija ne može nestati!</a:t>
            </a:r>
          </a:p>
          <a:p>
            <a:endParaRPr lang="hr-HR" sz="2400" dirty="0"/>
          </a:p>
          <a:p>
            <a:r>
              <a:rPr lang="hr-HR" sz="2400" b="1" dirty="0" smtClean="0">
                <a:solidFill>
                  <a:srgbClr val="C00000"/>
                </a:solidFill>
              </a:rPr>
              <a:t>Kad govorimo o potrošnji energije, zapravo govorimo o </a:t>
            </a:r>
            <a:r>
              <a:rPr lang="hr-HR" sz="2400" b="1" dirty="0" smtClean="0">
                <a:solidFill>
                  <a:srgbClr val="002060"/>
                </a:solidFill>
              </a:rPr>
              <a:t>pretvorbi</a:t>
            </a:r>
            <a:r>
              <a:rPr lang="hr-HR" sz="2400" b="1" dirty="0" smtClean="0">
                <a:solidFill>
                  <a:srgbClr val="C00000"/>
                </a:solidFill>
              </a:rPr>
              <a:t> energije iz oblika koji je pogodniji za uporabu u oblik koji je manje pogodan za uporabu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EABF-726A-46F1-AF34-12F12735D8CD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Udjeli obnovljivih izvora, svijet 2010.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14023"/>
            <a:ext cx="6768752" cy="375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5445224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002060"/>
                </a:solidFill>
              </a:rPr>
              <a:t>Iako proizvodnja energije iz obnovljivih izvora doživljava značajan porast u posljednjih 10 godina, ukupni udio obnovljivih izvora još uvijek je relativno mali.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0F86-7CC2-474C-A070-1CDA8D03E9CF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Proizvodnja vs. potrošnja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Ukupna potrošena energija manja je od ukupne proizvedene energije zbog gubitaka</a:t>
            </a:r>
          </a:p>
          <a:p>
            <a:r>
              <a:rPr lang="hr-HR" dirty="0" smtClean="0"/>
              <a:t>Gubici nastaju u proizvodnom procesu ili prijenosu energije, ali znatno ovise o primarnom izvoru:</a:t>
            </a:r>
          </a:p>
          <a:p>
            <a:pPr lvl="1"/>
            <a:r>
              <a:rPr lang="hr-HR" dirty="0" smtClean="0"/>
              <a:t>nuklearne elektrane troše 67% proizvedene energije na vlastite sustave za hlađenje</a:t>
            </a:r>
          </a:p>
          <a:p>
            <a:pPr lvl="1"/>
            <a:r>
              <a:rPr lang="hr-HR" dirty="0" smtClean="0"/>
              <a:t>hidroelektrane gotovo nemaju gubitaka energije.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Proizvodnja vs. potrošnja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2015.g.</a:t>
            </a:r>
            <a:br>
              <a:rPr lang="hr-HR" dirty="0" smtClean="0"/>
            </a:br>
            <a:r>
              <a:rPr lang="hr-HR" smtClean="0"/>
              <a:t>na svjetskoj razini</a:t>
            </a:r>
            <a:br>
              <a:rPr lang="hr-HR" smtClean="0"/>
            </a:br>
            <a:r>
              <a:rPr lang="hr-HR" smtClean="0"/>
              <a:t>potršeno je 69%</a:t>
            </a:r>
            <a:br>
              <a:rPr lang="hr-HR" smtClean="0"/>
            </a:br>
            <a:r>
              <a:rPr lang="hr-HR" smtClean="0"/>
              <a:t>“proizvedene”</a:t>
            </a:r>
            <a:br>
              <a:rPr lang="hr-HR" smtClean="0"/>
            </a:br>
            <a:r>
              <a:rPr lang="hr-HR" smtClean="0"/>
              <a:t>energije</a:t>
            </a:r>
            <a:endParaRPr lang="hr-HR" dirty="0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t="22377"/>
          <a:stretch>
            <a:fillRect/>
          </a:stretch>
        </p:blipFill>
        <p:spPr bwMode="auto">
          <a:xfrm>
            <a:off x="3556635" y="3886200"/>
            <a:ext cx="5267325" cy="25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 t="12029" b="26066"/>
          <a:stretch>
            <a:fillRect/>
          </a:stretch>
        </p:blipFill>
        <p:spPr bwMode="auto">
          <a:xfrm>
            <a:off x="3534918" y="1737360"/>
            <a:ext cx="5261610" cy="216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05656" y="20299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Proizvedeno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184" y="40203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Potrošeno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Pohrana energije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Budući da je teško uskladiti energetske potrebe s proizvodnjom, proizvodi se višak energije, a neiskorišteni dio se “baca”</a:t>
            </a:r>
          </a:p>
          <a:p>
            <a:r>
              <a:rPr lang="hr-HR" dirty="0" smtClean="0"/>
              <a:t>Da li je moguće uskladištiti energiju?</a:t>
            </a:r>
            <a:endParaRPr lang="hr-HR" dirty="0" smtClean="0">
              <a:sym typeface="Wingdings" pitchFamily="2" charset="2"/>
            </a:endParaRPr>
          </a:p>
          <a:p>
            <a:pPr lvl="1"/>
            <a:r>
              <a:rPr lang="hr-HR" dirty="0" smtClean="0">
                <a:sym typeface="Wingdings" pitchFamily="2" charset="2"/>
              </a:rPr>
              <a:t>Postoje pumpno-akumulacione hidroelektrane</a:t>
            </a:r>
          </a:p>
          <a:p>
            <a:pPr lvl="1"/>
            <a:r>
              <a:rPr lang="hr-HR" dirty="0" smtClean="0">
                <a:sym typeface="Wingdings" pitchFamily="2" charset="2"/>
              </a:rPr>
              <a:t>Baterije (mala količina energije)</a:t>
            </a:r>
          </a:p>
          <a:p>
            <a:pPr lvl="1"/>
            <a:r>
              <a:rPr lang="hr-HR" dirty="0" smtClean="0">
                <a:sym typeface="Wingdings" pitchFamily="2" charset="2"/>
              </a:rPr>
              <a:t>U budućnosti – gorivi članci</a:t>
            </a:r>
          </a:p>
          <a:p>
            <a:r>
              <a:rPr lang="hr-HR" dirty="0" smtClean="0">
                <a:sym typeface="Wingdings" pitchFamily="2" charset="2"/>
              </a:rPr>
              <a:t>Ulaže se u “pametne mreže” kojima se integriraju energetski sustavi, te se efikasnije prepoznaju energetske potrebe i pojedini izvori energije se lakše mogu uključiti ili isključiti</a:t>
            </a:r>
          </a:p>
          <a:p>
            <a:r>
              <a:rPr lang="hr-HR" dirty="0" smtClean="0">
                <a:sym typeface="Wingdings" pitchFamily="2" charset="2"/>
              </a:rPr>
              <a:t>Dio viška energije može se i transportirati, npr. električna energija se može uvesti ili izvesti</a:t>
            </a:r>
            <a:endParaRPr lang="hr-HR" dirty="0" smtClean="0"/>
          </a:p>
          <a:p>
            <a:r>
              <a:rPr lang="hr-HR" dirty="0" smtClean="0"/>
              <a:t>Ipak, većina energije koristi se lokalno, tj. jeftinije je transportirati krajnje produkte, nego sirovine.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Racionalizacija potrošnje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Zalihe konvencionalnih izvora su ograničene</a:t>
            </a:r>
          </a:p>
          <a:p>
            <a:r>
              <a:rPr lang="hr-HR" dirty="0" smtClean="0"/>
              <a:t>Potrošnju treba racionalizirati, do povećanja iskorištavanja i efikasnosti obnovljivih izvora</a:t>
            </a:r>
          </a:p>
          <a:p>
            <a:r>
              <a:rPr lang="hr-HR" dirty="0" smtClean="0"/>
              <a:t>Potrošnja energije može se smanjiti na 2 načina:</a:t>
            </a:r>
          </a:p>
          <a:p>
            <a:pPr lvl="1"/>
            <a:r>
              <a:rPr lang="hr-HR" b="1" dirty="0" smtClean="0"/>
              <a:t>Štednjom</a:t>
            </a:r>
            <a:r>
              <a:rPr lang="hr-HR" dirty="0" smtClean="0"/>
              <a:t> – izbjegavanjem nepotrebnog korištenja</a:t>
            </a:r>
          </a:p>
          <a:p>
            <a:pPr lvl="1"/>
            <a:r>
              <a:rPr lang="hr-HR" b="1" dirty="0" smtClean="0"/>
              <a:t>Racionalizacijom</a:t>
            </a:r>
            <a:r>
              <a:rPr lang="hr-HR" dirty="0" smtClean="0"/>
              <a:t> – drugačijim korištenjem energije da bi se došlo do istog rezultata </a:t>
            </a:r>
          </a:p>
          <a:p>
            <a:pPr lvl="1"/>
            <a:r>
              <a:rPr lang="hr-HR" b="1" dirty="0" smtClean="0">
                <a:solidFill>
                  <a:srgbClr val="FF0000"/>
                </a:solidFill>
              </a:rPr>
              <a:t>No treba imati na umu da svaka racionalizacija košta (novca i energije!</a:t>
            </a:r>
            <a:endParaRPr lang="hr-HR" dirty="0" smtClean="0"/>
          </a:p>
          <a:p>
            <a:r>
              <a:rPr lang="hr-HR" dirty="0" smtClean="0"/>
              <a:t>Najviše potrošnje otpada na: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Transport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Stambene i komercijalne građevine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Industriju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Uslužne djelatnosti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 descr="D:\Documents\Nastava 2013\Energetika\Pictures\Final_energy_consumption_EU-27_2010.png"/>
          <p:cNvPicPr>
            <a:picLocks noChangeAspect="1" noChangeArrowheads="1"/>
          </p:cNvPicPr>
          <p:nvPr/>
        </p:nvPicPr>
        <p:blipFill>
          <a:blip r:embed="rId3" cstate="print"/>
          <a:srcRect l="33047" t="6679" r="32622" b="9999"/>
          <a:stretch>
            <a:fillRect/>
          </a:stretch>
        </p:blipFill>
        <p:spPr bwMode="auto">
          <a:xfrm>
            <a:off x="5778066" y="4370903"/>
            <a:ext cx="2286000" cy="2187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Potrošnja energije u prijevozu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Osobni prijevoz</a:t>
            </a:r>
          </a:p>
          <a:p>
            <a:pPr lvl="1"/>
            <a:r>
              <a:rPr lang="hr-HR" dirty="0" smtClean="0"/>
              <a:t>danas u svijetu &gt; 1 milijarda osobnih vozila</a:t>
            </a:r>
          </a:p>
          <a:p>
            <a:pPr lvl="1"/>
            <a:r>
              <a:rPr lang="hr-HR" dirty="0" smtClean="0"/>
              <a:t>Više od 1/2 nafte</a:t>
            </a:r>
          </a:p>
          <a:p>
            <a:pPr lvl="1"/>
            <a:r>
              <a:rPr lang="hr-HR" dirty="0" smtClean="0"/>
              <a:t>Više od 1/4 ukupne emisije CO</a:t>
            </a:r>
            <a:r>
              <a:rPr lang="hr-HR" baseline="-25000" dirty="0" smtClean="0"/>
              <a:t>2</a:t>
            </a:r>
          </a:p>
          <a:p>
            <a:r>
              <a:rPr lang="hr-HR" dirty="0" smtClean="0"/>
              <a:t>Prijevoz robe</a:t>
            </a:r>
          </a:p>
          <a:p>
            <a:pPr lvl="1"/>
            <a:r>
              <a:rPr lang="hr-HR" dirty="0" smtClean="0"/>
              <a:t>Porast životnog standarda (“gospodarski rast”) potiče povećanje prijevoza roba</a:t>
            </a:r>
          </a:p>
          <a:p>
            <a:r>
              <a:rPr lang="hr-HR" dirty="0" smtClean="0"/>
              <a:t>Problem</a:t>
            </a:r>
          </a:p>
          <a:p>
            <a:pPr lvl="1"/>
            <a:r>
              <a:rPr lang="hr-HR" dirty="0" smtClean="0"/>
              <a:t>Cestovni transport prevozi &lt;20% ljudi i robe, a troši gotovo 80% energije u transportu</a:t>
            </a:r>
          </a:p>
          <a:p>
            <a:pPr lvl="1"/>
            <a:r>
              <a:rPr lang="hr-HR" dirty="0" smtClean="0"/>
              <a:t>Sve veći porast zračnog prijevoza, koji je najneefikasniji</a:t>
            </a:r>
          </a:p>
          <a:p>
            <a:pPr lvl="1"/>
            <a:r>
              <a:rPr lang="hr-HR" dirty="0" smtClean="0"/>
              <a:t>Željeznički transport je puno efikasniji, prevozi oko 15% ljudi i robe, a troši oko 3% energije u transportu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Smanjenje potrošnje goriva u cestovnom prijevozu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Najviše je određeno cijenom goriva</a:t>
            </a:r>
          </a:p>
          <a:p>
            <a:r>
              <a:rPr lang="hr-HR" dirty="0" smtClean="0"/>
              <a:t>Drugi faktor su zakonski propisi koji određuju maksimalnu potrošnju ili emisiju CO</a:t>
            </a:r>
            <a:r>
              <a:rPr lang="hr-HR" baseline="-25000" dirty="0" smtClean="0"/>
              <a:t>2</a:t>
            </a:r>
          </a:p>
          <a:p>
            <a:r>
              <a:rPr lang="hr-HR" dirty="0" smtClean="0"/>
              <a:t>Mogućnosti za smanjenje potrošnje:</a:t>
            </a:r>
          </a:p>
          <a:p>
            <a:pPr lvl="1"/>
            <a:r>
              <a:rPr lang="hr-HR" dirty="0" smtClean="0"/>
              <a:t>Novi materijali – više radne temperature, bolja iskoristivost</a:t>
            </a:r>
          </a:p>
          <a:p>
            <a:pPr lvl="1"/>
            <a:r>
              <a:rPr lang="hr-HR" dirty="0" smtClean="0"/>
              <a:t>Novi materijali – smanjenje mase vozila</a:t>
            </a:r>
          </a:p>
          <a:p>
            <a:pPr lvl="1"/>
            <a:r>
              <a:rPr lang="hr-HR" dirty="0" smtClean="0"/>
              <a:t>Aerodinimičnost vozila</a:t>
            </a:r>
          </a:p>
          <a:p>
            <a:pPr lvl="1"/>
            <a:r>
              <a:rPr lang="hr-HR" dirty="0" smtClean="0"/>
              <a:t>Hibridni motori</a:t>
            </a:r>
          </a:p>
          <a:p>
            <a:r>
              <a:rPr lang="hr-HR" dirty="0" smtClean="0"/>
              <a:t>Indirektan način smanjenja je dobra organizacija prometa, poticanje javnog prijevoza i uporaba bicikala</a:t>
            </a:r>
          </a:p>
          <a:p>
            <a:r>
              <a:rPr lang="hr-HR" dirty="0" smtClean="0"/>
              <a:t>“Politika” poticanja ekonomičnijih vrsta prijevoza: željeznički i brodski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Potrošnja energije u domaćinstvima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1700808"/>
            <a:ext cx="4554837" cy="4680520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EU domaćinstva</a:t>
            </a:r>
          </a:p>
          <a:p>
            <a:r>
              <a:rPr lang="hr-HR" dirty="0" smtClean="0"/>
              <a:t>Većina energije troši se na </a:t>
            </a:r>
            <a:r>
              <a:rPr lang="hr-HR" b="1" dirty="0" smtClean="0"/>
              <a:t>grijanje prostora i vode </a:t>
            </a:r>
            <a:r>
              <a:rPr lang="en-US" b="1" dirty="0" smtClean="0"/>
              <a:t>~</a:t>
            </a:r>
            <a:r>
              <a:rPr lang="hr-HR" b="1" dirty="0" smtClean="0"/>
              <a:t>80-90%</a:t>
            </a:r>
          </a:p>
          <a:p>
            <a:r>
              <a:rPr lang="hr-HR" dirty="0" smtClean="0"/>
              <a:t>U tom području moguće su i najveće uštede (npr. u HR oko </a:t>
            </a:r>
            <a:r>
              <a:rPr lang="hr-HR" b="1" dirty="0" smtClean="0"/>
              <a:t>80% zgrada ne zadovoljava </a:t>
            </a:r>
            <a:r>
              <a:rPr lang="hr-HR" dirty="0" smtClean="0"/>
              <a:t>propisane standarde toplinske izolacije)</a:t>
            </a:r>
          </a:p>
          <a:p>
            <a:r>
              <a:rPr lang="hr-HR" dirty="0" smtClean="0"/>
              <a:t>Manji postotak </a:t>
            </a:r>
            <a:r>
              <a:rPr lang="en-US" dirty="0" smtClean="0"/>
              <a:t>~</a:t>
            </a:r>
            <a:r>
              <a:rPr lang="hr-HR" dirty="0" smtClean="0"/>
              <a:t>10% udio je električnih uređaja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100" name="Picture 4" descr="D:\Documents\Nastava 2013\Energetika\Pictures\potrosnja_energije_kucanstva_EU_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893" y="1746028"/>
            <a:ext cx="3744794" cy="43394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Racionalizacija u zgradama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147" name="Picture 3" descr="D:\Documents\Nastava 2013\Energetika\Pictures\Bilanca_energije_zg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326" y="1708801"/>
            <a:ext cx="5990844" cy="335176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45" y="1700808"/>
            <a:ext cx="3435493" cy="4680520"/>
          </a:xfrm>
        </p:spPr>
        <p:txBody>
          <a:bodyPr>
            <a:normAutofit fontScale="92500"/>
          </a:bodyPr>
          <a:lstStyle/>
          <a:p>
            <a:r>
              <a:rPr lang="hr-HR" sz="2400" b="1" dirty="0" smtClean="0"/>
              <a:t>Poboljšana toplinska izolacija zidova </a:t>
            </a:r>
            <a:r>
              <a:rPr lang="hr-HR" sz="2400" dirty="0" smtClean="0"/>
              <a:t>(debljina zidova, šuplja opeka, stiropor, staklena vuna itd.)</a:t>
            </a:r>
          </a:p>
          <a:p>
            <a:r>
              <a:rPr lang="hr-HR" sz="2400" b="1" dirty="0" smtClean="0"/>
              <a:t>Poboljšana toplinska izolacija prozora </a:t>
            </a:r>
            <a:r>
              <a:rPr lang="hr-HR" sz="2400" dirty="0" smtClean="0"/>
              <a:t>(veličina prozora, dvostruka ili trostruka stakla, unutarnji reflektivni sloj itd.)</a:t>
            </a:r>
          </a:p>
          <a:p>
            <a:r>
              <a:rPr lang="hr-HR" sz="2400" b="1" dirty="0" smtClean="0"/>
              <a:t>Rasvjeta</a:t>
            </a:r>
            <a:r>
              <a:rPr lang="hr-HR" sz="2400" dirty="0" smtClean="0"/>
              <a:t> – bolje projektiranje rasvjete, automatsko isključivanje rasvjete, štedne žarulje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10304" y="548642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400" dirty="0" smtClean="0"/>
              <a:t>  </a:t>
            </a:r>
            <a:r>
              <a:rPr lang="hr-HR" sz="2200" dirty="0" smtClean="0"/>
              <a:t>Korištenje energetski </a:t>
            </a:r>
            <a:r>
              <a:rPr lang="hr-HR" sz="2200" b="1" dirty="0" smtClean="0"/>
              <a:t>efikasnih</a:t>
            </a:r>
            <a:r>
              <a:rPr lang="hr-HR" sz="2200" dirty="0" smtClean="0"/>
              <a:t> električnih uređaja (klasa A i A+)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Racionalizacija u zgradama - primjeri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 descr="D:\Documents\Nastava 2013\Energetika\Pictures\izolacija_zidov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0" y="1702665"/>
            <a:ext cx="6461886" cy="2562173"/>
          </a:xfrm>
          <a:prstGeom prst="rect">
            <a:avLst/>
          </a:prstGeom>
          <a:noFill/>
        </p:spPr>
      </p:pic>
      <p:pic>
        <p:nvPicPr>
          <p:cNvPr id="7171" name="Picture 3" descr="D:\Documents\Nastava 2013\Energetika\Pictures\izolacija_proz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025" y="4303986"/>
            <a:ext cx="6178976" cy="23103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Efikasnost pretvorbe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Kolika je efikasnost pretvorbe?</a:t>
            </a:r>
          </a:p>
          <a:p>
            <a:r>
              <a:rPr lang="hr-HR" dirty="0" smtClean="0"/>
              <a:t>Na energiju možemo gledati kao na svojstvo objekta da vrši neki rad</a:t>
            </a:r>
          </a:p>
          <a:p>
            <a:r>
              <a:rPr lang="hr-HR" b="1" dirty="0" smtClean="0"/>
              <a:t>Drugi zakon termodinamike </a:t>
            </a:r>
            <a:r>
              <a:rPr lang="en-US" b="1" dirty="0" smtClean="0"/>
              <a:t>…</a:t>
            </a:r>
            <a:endParaRPr lang="hr-HR" b="1" dirty="0" smtClean="0"/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b="1" i="1" dirty="0" smtClean="0"/>
              <a:t>Energija iz toplijeg spremnika može koristiti za izvršavanje rada, ali dio energije će biti predan hladnijem spremniku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Drugim riječima </a:t>
            </a:r>
            <a:r>
              <a:rPr lang="hr-HR" dirty="0" smtClean="0">
                <a:solidFill>
                  <a:srgbClr val="002060"/>
                </a:solidFill>
                <a:sym typeface="Wingdings" pitchFamily="2" charset="2"/>
              </a:rPr>
              <a:t>zakoni termodinamike ograničavaju efikasnost pretvorbe toplinske energije u mehanički rad</a:t>
            </a:r>
          </a:p>
          <a:p>
            <a:pPr>
              <a:buFont typeface="Wingdings"/>
              <a:buChar char="à"/>
            </a:pPr>
            <a:r>
              <a:rPr lang="hr-HR" dirty="0" smtClean="0">
                <a:solidFill>
                  <a:srgbClr val="002060"/>
                </a:solidFill>
                <a:sym typeface="Wingdings" pitchFamily="2" charset="2"/>
              </a:rPr>
              <a:t>Maksimalna efikasnost toplinskog stroja je:</a:t>
            </a:r>
          </a:p>
          <a:p>
            <a:pPr>
              <a:buFont typeface="Wingdings"/>
              <a:buChar char="à"/>
            </a:pPr>
            <a:endParaRPr lang="hr-HR" dirty="0" smtClean="0">
              <a:solidFill>
                <a:srgbClr val="002060"/>
              </a:solidFill>
              <a:sym typeface="Wingdings" pitchFamily="2" charset="2"/>
            </a:endParaRPr>
          </a:p>
          <a:p>
            <a:endParaRPr lang="hr-HR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47090" y="5260326"/>
          <a:ext cx="1190516" cy="987258"/>
        </p:xfrm>
        <a:graphic>
          <a:graphicData uri="http://schemas.openxmlformats.org/presentationml/2006/ole">
            <p:oleObj spid="_x0000_s11266" name="Equation" r:id="rId4" imgW="520560" imgH="43164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Štednja energije u domaćinstvima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Osim mjera poboljšanja toplinske izolacije i korištenja efikasnih uređaja  moguće je uštediti znatnu količinu energije promjenom </a:t>
            </a:r>
            <a:r>
              <a:rPr lang="hr-HR" u="sng" dirty="0" smtClean="0"/>
              <a:t>životnih navika</a:t>
            </a:r>
            <a:r>
              <a:rPr lang="hr-HR" dirty="0" smtClean="0"/>
              <a:t>:</a:t>
            </a:r>
          </a:p>
          <a:p>
            <a:pPr lvl="1"/>
            <a:r>
              <a:rPr lang="hr-HR" b="1" dirty="0" smtClean="0"/>
              <a:t>adekvatna odjeća i obuća </a:t>
            </a:r>
            <a:r>
              <a:rPr lang="hr-HR" dirty="0" smtClean="0"/>
              <a:t>po zimi može smanjiti potrebu za grijanjem, a ljeti potrebu za hlađenjem (svaki stupanj više ili niže mijenja potrošnju energije za oko 5%)</a:t>
            </a:r>
          </a:p>
          <a:p>
            <a:pPr lvl="1"/>
            <a:r>
              <a:rPr lang="hr-HR" b="1" dirty="0" smtClean="0"/>
              <a:t>Uporaba rasvjete</a:t>
            </a:r>
            <a:r>
              <a:rPr lang="hr-HR" dirty="0" smtClean="0"/>
              <a:t> gdje je to nužno</a:t>
            </a:r>
          </a:p>
          <a:p>
            <a:pPr lvl="1"/>
            <a:r>
              <a:rPr lang="hr-HR" dirty="0" smtClean="0"/>
              <a:t>Grijanje i kuhanje samo </a:t>
            </a:r>
            <a:r>
              <a:rPr lang="hr-HR" b="1" dirty="0" smtClean="0"/>
              <a:t>nužnih količina</a:t>
            </a:r>
          </a:p>
          <a:p>
            <a:pPr lvl="1"/>
            <a:r>
              <a:rPr lang="hr-HR" dirty="0" smtClean="0"/>
              <a:t>Isključivanje uređaja na stand-by -u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Potrošnja energije u industriji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Energija se troši na: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Sirovine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Proizvodnju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Otpadn</a:t>
            </a:r>
            <a:r>
              <a:rPr lang="en-US" dirty="0" smtClean="0"/>
              <a:t>u</a:t>
            </a:r>
            <a:r>
              <a:rPr lang="hr-HR" dirty="0" smtClean="0"/>
              <a:t> energij</a:t>
            </a:r>
            <a:r>
              <a:rPr lang="en-US" dirty="0" smtClean="0"/>
              <a:t>u (</a:t>
            </a:r>
            <a:r>
              <a:rPr lang="en-US" dirty="0" err="1" smtClean="0"/>
              <a:t>toplinu</a:t>
            </a:r>
            <a:r>
              <a:rPr lang="en-US" dirty="0" smtClean="0"/>
              <a:t>)</a:t>
            </a:r>
            <a:endParaRPr lang="hr-HR" dirty="0" smtClean="0"/>
          </a:p>
          <a:p>
            <a:r>
              <a:rPr lang="hr-HR" dirty="0" smtClean="0"/>
              <a:t>Racionalizacija u  navedenim područjima: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Korištenje </a:t>
            </a:r>
            <a:r>
              <a:rPr lang="hr-HR" b="1" dirty="0" smtClean="0"/>
              <a:t>recikliranih sirovina</a:t>
            </a:r>
            <a:r>
              <a:rPr lang="hr-HR" dirty="0" smtClean="0"/>
              <a:t> je znatno jeftinije (čak i ako se gleda nezavisno od problema otpada)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Korištenje </a:t>
            </a:r>
            <a:r>
              <a:rPr lang="hr-HR" b="1" dirty="0" smtClean="0"/>
              <a:t>efikasnih i tehnološki naprednih</a:t>
            </a:r>
            <a:r>
              <a:rPr lang="hr-HR" dirty="0" smtClean="0"/>
              <a:t> proizvodnih procesa (zahtijeva </a:t>
            </a:r>
            <a:r>
              <a:rPr lang="hr-HR" u="sng" dirty="0" smtClean="0"/>
              <a:t>ulaganja</a:t>
            </a:r>
            <a:r>
              <a:rPr lang="hr-HR" dirty="0" smtClean="0"/>
              <a:t>)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Korištenje otpadne energije, npr. </a:t>
            </a:r>
            <a:r>
              <a:rPr lang="hr-HR" b="1" dirty="0" smtClean="0"/>
              <a:t>kogeneracijske elektrane/toplane</a:t>
            </a:r>
            <a:r>
              <a:rPr lang="hr-HR" dirty="0" smtClean="0"/>
              <a:t> ili oplodni nuklearni reaktori</a:t>
            </a:r>
          </a:p>
          <a:p>
            <a:pPr marL="865505" lvl="1" indent="-457200">
              <a:buFont typeface="+mj-lt"/>
              <a:buAutoNum type="arabicPeriod"/>
            </a:pPr>
            <a:endParaRPr lang="hr-H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Recikliranje sirovina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Ušteda energije </a:t>
            </a:r>
            <a:r>
              <a:rPr lang="hr-HR" smtClean="0"/>
              <a:t>pri korištenju reclikliranih </a:t>
            </a:r>
            <a:r>
              <a:rPr lang="hr-HR" dirty="0" smtClean="0"/>
              <a:t>sirovina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71296" y="2516353"/>
          <a:ext cx="5207876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3938"/>
                <a:gridCol w="26039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/>
                        <a:t>Materi</a:t>
                      </a:r>
                      <a:r>
                        <a:rPr lang="hr-HR" sz="2400" b="1" i="0" dirty="0" smtClean="0"/>
                        <a:t>j</a:t>
                      </a:r>
                      <a:r>
                        <a:rPr lang="en-US" sz="2400" b="1" i="0" dirty="0" smtClean="0"/>
                        <a:t>al</a:t>
                      </a:r>
                      <a:endParaRPr lang="en-US" sz="2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i="0" dirty="0" smtClean="0"/>
                        <a:t>Ušteda energije</a:t>
                      </a:r>
                      <a:endParaRPr lang="en-US" sz="2400" b="1" i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2" tooltip="Aluminium recycling"/>
                        </a:rPr>
                        <a:t>Aluminij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95%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3" tooltip="Paper recycling"/>
                        </a:rPr>
                        <a:t>Karton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4" tooltip="Glass recycling"/>
                        </a:rPr>
                        <a:t>Staklo</a:t>
                      </a:r>
                      <a:endParaRPr lang="hr-HR" sz="2400" b="1" u="none" strike="noStrike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5–30%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3" tooltip="Paper recycling"/>
                        </a:rPr>
                        <a:t>Papir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40%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5" tooltip="Plastic recycling"/>
                        </a:rPr>
                        <a:t>Plastika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70%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6" tooltip="Ferrous metal recycling"/>
                        </a:rPr>
                        <a:t>Čelik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60%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Kogeneracijska postrojenja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 konvencionalnim industrijskim postrojenjima, npr. </a:t>
            </a:r>
            <a:r>
              <a:rPr lang="hr-HR" b="1" dirty="0" smtClean="0"/>
              <a:t>termoelektrana</a:t>
            </a:r>
            <a:r>
              <a:rPr lang="hr-HR" dirty="0" smtClean="0"/>
              <a:t>, iskoristivost je oko 35-40%</a:t>
            </a:r>
          </a:p>
          <a:p>
            <a:r>
              <a:rPr lang="hr-HR" dirty="0" smtClean="0"/>
              <a:t>Velik dio energije troši se na proizvodnju topline koja odlazi u okoliš (osim gubitka energije, šteti i okolišu)</a:t>
            </a:r>
          </a:p>
          <a:p>
            <a:r>
              <a:rPr lang="hr-HR" dirty="0" smtClean="0"/>
              <a:t>Kogeneracijska postrojenja koriste primarnu energiju za proizvodnju </a:t>
            </a:r>
            <a:r>
              <a:rPr lang="hr-HR" b="1" dirty="0" smtClean="0"/>
              <a:t>mehaničkog rada i toplinske</a:t>
            </a:r>
            <a:r>
              <a:rPr lang="hr-HR" dirty="0" smtClean="0"/>
              <a:t> </a:t>
            </a:r>
            <a:r>
              <a:rPr lang="hr-HR" b="1" dirty="0" smtClean="0"/>
              <a:t>energije</a:t>
            </a:r>
            <a:endParaRPr lang="hr-HR" dirty="0" smtClean="0"/>
          </a:p>
          <a:p>
            <a:r>
              <a:rPr lang="hr-HR" dirty="0" smtClean="0"/>
              <a:t>Efikasnost za proizvodnju pojedinih oblika energije je nešto niža, ali je ukupna iskoristivost viša</a:t>
            </a:r>
          </a:p>
          <a:p>
            <a:r>
              <a:rPr lang="hr-HR" b="1" dirty="0" smtClean="0"/>
              <a:t>Iskoristivost</a:t>
            </a:r>
            <a:r>
              <a:rPr lang="hr-HR" dirty="0" smtClean="0"/>
              <a:t> dosiže </a:t>
            </a:r>
            <a:r>
              <a:rPr lang="hr-HR" b="1" dirty="0" smtClean="0"/>
              <a:t>75-80%</a:t>
            </a:r>
            <a:r>
              <a:rPr lang="hr-HR" dirty="0" smtClean="0"/>
              <a:t>, dvostruko više od konvencionalnih postrojenja</a:t>
            </a:r>
          </a:p>
          <a:p>
            <a:r>
              <a:rPr lang="hr-HR" dirty="0" smtClean="0"/>
              <a:t>Efikasnost opada sa udaljenošću do potrošača, zato se često grade i mikro kogeneracije, koje opskrbljuju veću zgradu poput bolnice, trgovačkog centra, idr.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Kogeneracijska postrojenja - primjer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26932"/>
            <a:ext cx="4255292" cy="468052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Termoelektrana/toplana</a:t>
            </a:r>
            <a:r>
              <a:rPr lang="hr-HR" sz="2400" dirty="0" smtClean="0"/>
              <a:t> – energija primarnog energenta se koristi za proizvodnju električne energije, a izlazna toplina se koristi za grijanje zgrada i vode. </a:t>
            </a:r>
          </a:p>
          <a:p>
            <a:r>
              <a:rPr lang="hr-HR" sz="2400" dirty="0" smtClean="0"/>
              <a:t>Efikasnost toplinskog dijela opada sa udaljenošću do potrošača</a:t>
            </a:r>
          </a:p>
          <a:p>
            <a:r>
              <a:rPr lang="hr-HR" sz="2400" dirty="0" smtClean="0"/>
              <a:t>Može primarno proizvoditi toplinu ili električnu energiju prema potrebi</a:t>
            </a:r>
          </a:p>
          <a:p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194" name="Picture 2" descr="D:\Documents\Nastava 2013\Energetika\Pictures\kogenerac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538" y="1797269"/>
            <a:ext cx="4106917" cy="46350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Potrošnja energije u uslužnim djelatnostima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Komercijalne djelatnosti: trgovina, turizam</a:t>
            </a:r>
          </a:p>
          <a:p>
            <a:r>
              <a:rPr lang="hr-HR" dirty="0" smtClean="0"/>
              <a:t>Javne djelatnosti: zdravstvo, školstvo, uprava, idr. </a:t>
            </a:r>
          </a:p>
          <a:p>
            <a:r>
              <a:rPr lang="hr-HR" dirty="0" smtClean="0"/>
              <a:t>Porast </a:t>
            </a:r>
            <a:r>
              <a:rPr lang="hr-HR" smtClean="0"/>
              <a:t>udjela uslužnih </a:t>
            </a:r>
            <a:r>
              <a:rPr lang="hr-HR" dirty="0" smtClean="0"/>
              <a:t>djelatnosti u gospodarstvima uzrokuje i porast potrošnje energije u tom sektoru</a:t>
            </a:r>
          </a:p>
          <a:p>
            <a:r>
              <a:rPr lang="hr-HR" dirty="0" smtClean="0"/>
              <a:t>Mogućnosti za smanjenja i uštede:</a:t>
            </a:r>
          </a:p>
          <a:p>
            <a:pPr lvl="1"/>
            <a:r>
              <a:rPr lang="hr-HR" dirty="0" smtClean="0"/>
              <a:t>Općenito kao za sve zgrade uštede na grijanju i rasvjeti</a:t>
            </a:r>
          </a:p>
          <a:p>
            <a:pPr lvl="1"/>
            <a:r>
              <a:rPr lang="hr-HR" dirty="0" smtClean="0"/>
              <a:t>Ugradnja kogeneracijskih postrojenja u bolnice, hotele i veće centre </a:t>
            </a:r>
          </a:p>
          <a:p>
            <a:pPr lvl="1"/>
            <a:r>
              <a:rPr lang="hr-HR" dirty="0" smtClean="0"/>
              <a:t>Male elektrane na otpad u velikim hotelima</a:t>
            </a:r>
          </a:p>
          <a:p>
            <a:pPr lvl="1"/>
            <a:r>
              <a:rPr lang="hr-HR" dirty="0" smtClean="0"/>
              <a:t>Iskorištavanje solarne energije u hotelima (uz obalu)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Energetski dohodak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Energetski dohodak =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	</a:t>
            </a:r>
            <a:r>
              <a:rPr lang="hr-HR" b="1" dirty="0" smtClean="0">
                <a:solidFill>
                  <a:srgbClr val="FF0000"/>
                </a:solidFill>
              </a:rPr>
              <a:t>energija dobivena iz izvora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    </a:t>
            </a:r>
            <a:r>
              <a:rPr lang="hr-HR" b="1" dirty="0" smtClean="0">
                <a:solidFill>
                  <a:srgbClr val="00467A"/>
                </a:solidFill>
              </a:rPr>
              <a:t>– energija uložena u proizvodnju</a:t>
            </a:r>
          </a:p>
          <a:p>
            <a:r>
              <a:rPr lang="hr-HR" dirty="0" smtClean="0"/>
              <a:t>Koliko efikasno se može iskoristiti neki izvor i koja je cijena?</a:t>
            </a:r>
          </a:p>
          <a:p>
            <a:r>
              <a:rPr lang="hr-HR" dirty="0" smtClean="0"/>
              <a:t>Kroz povijest su </a:t>
            </a:r>
            <a:r>
              <a:rPr lang="hr-HR" b="1" dirty="0" smtClean="0"/>
              <a:t>najveći ekonomski dohodak imali neobnovljivi izvori </a:t>
            </a:r>
            <a:r>
              <a:rPr lang="hr-HR" dirty="0" smtClean="0"/>
              <a:t>- fosilna goriva i nuklearna energija</a:t>
            </a:r>
          </a:p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Obnovljivi izvori uglavnom daju mali ekonomski dohodak</a:t>
            </a:r>
            <a:r>
              <a:rPr lang="hr-HR" dirty="0" smtClean="0"/>
              <a:t>, ali postaju konkuretniji zbog povećanja cijena fosilnih goriva, zbog straha od nuklearne energije, ali i iz ekoloških razloga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Problem obnovljivih izvora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Nude veliku količinu energije, koja bi višestruko zadovoljavala potrebe čovječanstva</a:t>
            </a:r>
          </a:p>
          <a:p>
            <a:r>
              <a:rPr lang="hr-HR" b="1" dirty="0" smtClean="0"/>
              <a:t>Nestalni, promjenjivi</a:t>
            </a:r>
          </a:p>
          <a:p>
            <a:r>
              <a:rPr lang="hr-HR" dirty="0" smtClean="0"/>
              <a:t>Energija je “raspršena” – treba upotrijebiti veliku količinu energije da se njihova energija prebaci u iskoristiv oblik:</a:t>
            </a:r>
          </a:p>
          <a:p>
            <a:pPr lvl="1"/>
            <a:r>
              <a:rPr lang="hr-HR" dirty="0" smtClean="0">
                <a:sym typeface="Wingdings" pitchFamily="2" charset="2"/>
              </a:rPr>
              <a:t>Npr. u vjetroelektrane treba ugraditi oko </a:t>
            </a:r>
            <a:r>
              <a:rPr lang="hr-HR" b="1" dirty="0" smtClean="0">
                <a:solidFill>
                  <a:srgbClr val="FF0000"/>
                </a:solidFill>
                <a:sym typeface="Wingdings" pitchFamily="2" charset="2"/>
              </a:rPr>
              <a:t>80 puta </a:t>
            </a:r>
            <a:r>
              <a:rPr lang="hr-HR" dirty="0" smtClean="0">
                <a:sym typeface="Wingdings" pitchFamily="2" charset="2"/>
              </a:rPr>
              <a:t>više materijala nego u termoelektrane za istu dobivenu energiju</a:t>
            </a:r>
          </a:p>
          <a:p>
            <a:pPr lvl="1"/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mali ili negativan energetski dohodak</a:t>
            </a:r>
            <a:endParaRPr lang="hr-HR" b="1" dirty="0">
              <a:solidFill>
                <a:schemeClr val="accent3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hr-HR" dirty="0" smtClean="0">
                <a:sym typeface="Wingdings" pitchFamily="2" charset="2"/>
              </a:rPr>
              <a:t>Postavlja se onda pitanje i ekonomske i ekološke isplativosti takvih izvora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Električna energija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1502"/>
            <a:ext cx="3703498" cy="45998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hr-HR" sz="2400" dirty="0" smtClean="0"/>
              <a:t>Dobiva se većinom iz fosilnih goriva</a:t>
            </a:r>
          </a:p>
          <a:p>
            <a:pPr>
              <a:spcBef>
                <a:spcPts val="600"/>
              </a:spcBef>
            </a:pPr>
            <a:r>
              <a:rPr lang="hr-HR" sz="2400" dirty="0" smtClean="0"/>
              <a:t>Cijena proizvodnj</a:t>
            </a:r>
            <a:r>
              <a:rPr lang="de-DE" sz="2400" dirty="0" smtClean="0"/>
              <a:t>e</a:t>
            </a:r>
            <a:r>
              <a:rPr lang="hr-HR" sz="2400" dirty="0" smtClean="0"/>
              <a:t> iz različitih izvora varira</a:t>
            </a:r>
          </a:p>
          <a:p>
            <a:pPr>
              <a:spcBef>
                <a:spcPts val="600"/>
              </a:spcBef>
            </a:pPr>
            <a:endParaRPr lang="hr-HR" sz="2400" dirty="0" smtClean="0"/>
          </a:p>
          <a:p>
            <a:pPr>
              <a:spcBef>
                <a:spcPts val="600"/>
              </a:spcBef>
            </a:pPr>
            <a:r>
              <a:rPr lang="hr-HR" sz="2400" dirty="0" smtClean="0"/>
              <a:t>Cijena kao mjerilo energetskog dohotka?</a:t>
            </a:r>
          </a:p>
          <a:p>
            <a:pPr>
              <a:spcBef>
                <a:spcPts val="600"/>
              </a:spcBef>
            </a:pPr>
            <a:r>
              <a:rPr lang="hr-HR" sz="2400" dirty="0" smtClean="0"/>
              <a:t>Koji je najjeftiniji izvor? </a:t>
            </a:r>
          </a:p>
          <a:p>
            <a:pPr>
              <a:spcBef>
                <a:spcPts val="600"/>
              </a:spcBef>
            </a:pPr>
            <a:r>
              <a:rPr lang="hr-HR" sz="2400" dirty="0" smtClean="0"/>
              <a:t>Koji je najefikasniji izvor? </a:t>
            </a:r>
          </a:p>
          <a:p>
            <a:pPr>
              <a:spcBef>
                <a:spcPts val="600"/>
              </a:spcBef>
            </a:pPr>
            <a:r>
              <a:rPr lang="hr-HR" sz="2400" dirty="0" smtClean="0"/>
              <a:t>Koji je najekološkiji izvor?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3321" y="5619341"/>
            <a:ext cx="8261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467A"/>
                </a:solidFill>
                <a:sym typeface="Wingdings" pitchFamily="2" charset="2"/>
              </a:rPr>
              <a:t></a:t>
            </a:r>
            <a:r>
              <a:rPr lang="hr-HR" sz="2400" dirty="0" smtClean="0">
                <a:solidFill>
                  <a:srgbClr val="00467A"/>
                </a:solidFill>
              </a:rPr>
              <a:t>procjene variraju zbog </a:t>
            </a:r>
            <a:r>
              <a:rPr lang="en-US" sz="2400" dirty="0" smtClean="0">
                <a:solidFill>
                  <a:srgbClr val="00467A"/>
                </a:solidFill>
              </a:rPr>
              <a:t>dire</a:t>
            </a:r>
            <a:r>
              <a:rPr lang="hr-HR" sz="2400" dirty="0" smtClean="0">
                <a:solidFill>
                  <a:srgbClr val="00467A"/>
                </a:solidFill>
              </a:rPr>
              <a:t>ktnih i indirektnih poticaja, tržišnih mehanizama, troškova prij</a:t>
            </a:r>
            <a:r>
              <a:rPr lang="de-DE" sz="2400" dirty="0" smtClean="0">
                <a:solidFill>
                  <a:srgbClr val="00467A"/>
                </a:solidFill>
              </a:rPr>
              <a:t>e</a:t>
            </a:r>
            <a:r>
              <a:rPr lang="hr-HR" sz="2400" dirty="0" smtClean="0">
                <a:solidFill>
                  <a:srgbClr val="00467A"/>
                </a:solidFill>
              </a:rPr>
              <a:t>nosa i distribucij</a:t>
            </a:r>
            <a:r>
              <a:rPr lang="de-DE" sz="2400" dirty="0" smtClean="0">
                <a:solidFill>
                  <a:srgbClr val="00467A"/>
                </a:solidFill>
              </a:rPr>
              <a:t>e</a:t>
            </a:r>
            <a:r>
              <a:rPr lang="hr-HR" sz="2400" dirty="0" smtClean="0">
                <a:solidFill>
                  <a:srgbClr val="00467A"/>
                </a:solidFill>
              </a:rPr>
              <a:t>, ali i zbog</a:t>
            </a:r>
            <a:r>
              <a:rPr lang="de-DE" sz="2400" dirty="0" smtClean="0">
                <a:solidFill>
                  <a:srgbClr val="00467A"/>
                </a:solidFill>
              </a:rPr>
              <a:t> utjecaja</a:t>
            </a:r>
            <a:r>
              <a:rPr lang="hr-HR" sz="2400" dirty="0" smtClean="0">
                <a:solidFill>
                  <a:srgbClr val="00467A"/>
                </a:solidFill>
              </a:rPr>
              <a:t> raz</a:t>
            </a:r>
            <a:r>
              <a:rPr lang="de-DE" sz="2400" dirty="0" smtClean="0">
                <a:solidFill>
                  <a:srgbClr val="00467A"/>
                </a:solidFill>
              </a:rPr>
              <a:t>n</a:t>
            </a:r>
            <a:r>
              <a:rPr lang="hr-HR" sz="2400" dirty="0" smtClean="0">
                <a:solidFill>
                  <a:srgbClr val="00467A"/>
                </a:solidFill>
              </a:rPr>
              <a:t>ih interesnih skupina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461" y="1657350"/>
            <a:ext cx="34575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Električna energija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670" y="1700213"/>
            <a:ext cx="759009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LCOE – nivelirana cijena energije</a:t>
            </a:r>
            <a:br>
              <a:rPr lang="hr-HR" dirty="0" smtClean="0"/>
            </a:br>
            <a:r>
              <a:rPr lang="hr-HR" dirty="0" smtClean="0"/>
              <a:t>(“Levelized cost of energy”)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Koncept koji uzima u obzir ukupnu cijenu proizvodnje energije iz određenog izvora</a:t>
            </a:r>
          </a:p>
          <a:p>
            <a:r>
              <a:rPr lang="hr-HR" dirty="0" smtClean="0"/>
              <a:t>Ocijenjuje trenutnu vrijednost ukupnog troška gradnje, održavanja i pogona te goriva za neki izvor energije</a:t>
            </a:r>
          </a:p>
          <a:p>
            <a:r>
              <a:rPr lang="hr-HR" dirty="0" smtClean="0"/>
              <a:t>Omogućava usporedbu troškova različitih energetskih postrojenja, npr. za proizvodnju električne energije</a:t>
            </a:r>
          </a:p>
          <a:p>
            <a:r>
              <a:rPr lang="hr-HR" dirty="0" smtClean="0"/>
              <a:t>NE uključuje indirektne troškove, npr. troškove mogućih štetnih utjecaja pojedinih tehnologija, kao što su CO</a:t>
            </a:r>
            <a:r>
              <a:rPr lang="hr-HR" baseline="-25000" dirty="0" smtClean="0"/>
              <a:t>2</a:t>
            </a:r>
            <a:r>
              <a:rPr lang="hr-HR" dirty="0" smtClean="0"/>
              <a:t> i drugi otpadni plinovi, zračenje, idr.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LCOE – nivelirana cijena energije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407B-DF7B-49C9-9D31-1B88983E3D23}" type="datetime2">
              <a:rPr lang="hr-HR" smtClean="0"/>
              <a:pPr/>
              <a:t>ponedjeljak, 19. ožujak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13" y="1755077"/>
            <a:ext cx="5582073" cy="334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28" y="5394960"/>
            <a:ext cx="5257800" cy="9429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934456" y="2093976"/>
            <a:ext cx="288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n</a:t>
            </a:r>
            <a:r>
              <a:rPr lang="hr-HR" dirty="0" smtClean="0"/>
              <a:t> – ukupno trajanje postrojenja (u godinama)</a:t>
            </a:r>
          </a:p>
          <a:p>
            <a:r>
              <a:rPr lang="hr-HR" i="1" dirty="0" smtClean="0"/>
              <a:t>t </a:t>
            </a:r>
            <a:r>
              <a:rPr lang="hr-HR" dirty="0" smtClean="0"/>
              <a:t>– godina t</a:t>
            </a:r>
          </a:p>
          <a:p>
            <a:r>
              <a:rPr lang="hr-HR" i="1" dirty="0" smtClean="0"/>
              <a:t>I</a:t>
            </a:r>
            <a:r>
              <a:rPr lang="hr-HR" i="1" baseline="-25000" dirty="0" smtClean="0"/>
              <a:t>t</a:t>
            </a:r>
            <a:r>
              <a:rPr lang="hr-HR" dirty="0" smtClean="0"/>
              <a:t> – ukupna investicija </a:t>
            </a:r>
            <a:br>
              <a:rPr lang="hr-HR" dirty="0" smtClean="0"/>
            </a:br>
            <a:r>
              <a:rPr lang="hr-HR" i="1" dirty="0" smtClean="0"/>
              <a:t>M</a:t>
            </a:r>
            <a:r>
              <a:rPr lang="hr-HR" i="1" baseline="-25000" dirty="0" smtClean="0"/>
              <a:t>t</a:t>
            </a:r>
            <a:r>
              <a:rPr lang="hr-HR" dirty="0" smtClean="0"/>
              <a:t> – trošak održavanja i pogona</a:t>
            </a:r>
          </a:p>
          <a:p>
            <a:r>
              <a:rPr lang="hr-HR" i="1" dirty="0" smtClean="0"/>
              <a:t>F</a:t>
            </a:r>
            <a:r>
              <a:rPr lang="hr-HR" i="1" baseline="-25000" dirty="0" smtClean="0"/>
              <a:t>t</a:t>
            </a:r>
            <a:r>
              <a:rPr lang="hr-HR" dirty="0" smtClean="0"/>
              <a:t> – trošak goriva</a:t>
            </a:r>
          </a:p>
          <a:p>
            <a:r>
              <a:rPr lang="hr-HR" i="1" dirty="0" smtClean="0"/>
              <a:t>E</a:t>
            </a:r>
            <a:r>
              <a:rPr lang="hr-HR" i="1" baseline="-25000" dirty="0" smtClean="0"/>
              <a:t>t</a:t>
            </a:r>
            <a:r>
              <a:rPr lang="hr-HR" dirty="0" smtClean="0"/>
              <a:t> – generirana električna energija</a:t>
            </a:r>
          </a:p>
          <a:p>
            <a:r>
              <a:rPr lang="hr-HR" i="1" dirty="0" smtClean="0"/>
              <a:t>r</a:t>
            </a:r>
            <a:r>
              <a:rPr lang="hr-HR" dirty="0" smtClean="0"/>
              <a:t> – financijski poticaj (r&lt;0)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Custom 1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C7DE87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3167</TotalTime>
  <Words>2100</Words>
  <Application>Microsoft Office PowerPoint</Application>
  <PresentationFormat>On-screen Show (4:3)</PresentationFormat>
  <Paragraphs>322</Paragraphs>
  <Slides>35</Slides>
  <Notes>11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Earthtones 16x9</vt:lpstr>
      <vt:lpstr>Equation</vt:lpstr>
      <vt:lpstr>Energetika</vt:lpstr>
      <vt:lpstr>Oblici energije</vt:lpstr>
      <vt:lpstr>Efikasnost pretvorbe</vt:lpstr>
      <vt:lpstr>Energetski dohodak</vt:lpstr>
      <vt:lpstr>Problem obnovljivih izvora</vt:lpstr>
      <vt:lpstr>Električna energija</vt:lpstr>
      <vt:lpstr>Električna energija</vt:lpstr>
      <vt:lpstr>LCOE – nivelirana cijena energije (“Levelized cost of energy”)</vt:lpstr>
      <vt:lpstr>LCOE – nivelirana cijena energije</vt:lpstr>
      <vt:lpstr>Procjena cijene električne energije</vt:lpstr>
      <vt:lpstr>Procjena cijene električne energije (II)</vt:lpstr>
      <vt:lpstr>Energetski intenzitet</vt:lpstr>
      <vt:lpstr>Energetski intenzitet</vt:lpstr>
      <vt:lpstr>Energetski intenzitet</vt:lpstr>
      <vt:lpstr>Energetski intenzitet - povijest</vt:lpstr>
      <vt:lpstr>Ekonomska energetska efikasnost</vt:lpstr>
      <vt:lpstr>Udjeli primarnih energenata u 2009.</vt:lpstr>
      <vt:lpstr>Kretanje potrošnje energije po primarnim izvorima u svijetu 1971. - 2009.</vt:lpstr>
      <vt:lpstr>Zalihe fosilnih izvora</vt:lpstr>
      <vt:lpstr>Udjeli obnovljivih izvora, svijet 2010.</vt:lpstr>
      <vt:lpstr>Proizvodnja vs. potrošnja</vt:lpstr>
      <vt:lpstr>Proizvodnja vs. potrošnja</vt:lpstr>
      <vt:lpstr>Pohrana energije</vt:lpstr>
      <vt:lpstr>Racionalizacija potrošnje</vt:lpstr>
      <vt:lpstr>Potrošnja energije u prijevozu</vt:lpstr>
      <vt:lpstr>Smanjenje potrošnje goriva u cestovnom prijevozu</vt:lpstr>
      <vt:lpstr>Potrošnja energije u domaćinstvima</vt:lpstr>
      <vt:lpstr>Racionalizacija u zgradama</vt:lpstr>
      <vt:lpstr>Racionalizacija u zgradama - primjeri</vt:lpstr>
      <vt:lpstr>Štednja energije u domaćinstvima</vt:lpstr>
      <vt:lpstr>Potrošnja energije u industriji</vt:lpstr>
      <vt:lpstr>Recikliranje sirovina</vt:lpstr>
      <vt:lpstr>Kogeneracijska postrojenja</vt:lpstr>
      <vt:lpstr>Kogeneracijska postrojenja - primjer</vt:lpstr>
      <vt:lpstr>Potrošnja energije u uslužnim djelatnostima</vt:lpstr>
    </vt:vector>
  </TitlesOfParts>
  <Company>PMF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Energetika</dc:title>
  <dc:creator>Mihael Makek</dc:creator>
  <cp:lastModifiedBy>Mihael Makek</cp:lastModifiedBy>
  <cp:revision>291</cp:revision>
  <dcterms:created xsi:type="dcterms:W3CDTF">2013-02-20T19:16:04Z</dcterms:created>
  <dcterms:modified xsi:type="dcterms:W3CDTF">2018-03-19T11:58:52Z</dcterms:modified>
</cp:coreProperties>
</file>