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33"/>
  </p:notesMasterIdLst>
  <p:sldIdLst>
    <p:sldId id="256" r:id="rId2"/>
    <p:sldId id="260" r:id="rId3"/>
    <p:sldId id="261" r:id="rId4"/>
    <p:sldId id="259" r:id="rId5"/>
    <p:sldId id="257" r:id="rId6"/>
    <p:sldId id="263" r:id="rId7"/>
    <p:sldId id="262" r:id="rId8"/>
    <p:sldId id="258" r:id="rId9"/>
    <p:sldId id="266" r:id="rId10"/>
    <p:sldId id="267" r:id="rId11"/>
    <p:sldId id="265" r:id="rId12"/>
    <p:sldId id="280" r:id="rId13"/>
    <p:sldId id="285" r:id="rId14"/>
    <p:sldId id="291" r:id="rId15"/>
    <p:sldId id="275" r:id="rId16"/>
    <p:sldId id="277" r:id="rId17"/>
    <p:sldId id="269" r:id="rId18"/>
    <p:sldId id="279" r:id="rId19"/>
    <p:sldId id="273" r:id="rId20"/>
    <p:sldId id="281" r:id="rId21"/>
    <p:sldId id="270" r:id="rId22"/>
    <p:sldId id="282" r:id="rId23"/>
    <p:sldId id="274" r:id="rId24"/>
    <p:sldId id="283" r:id="rId25"/>
    <p:sldId id="268" r:id="rId26"/>
    <p:sldId id="284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46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647" autoAdjust="0"/>
  </p:normalViewPr>
  <p:slideViewPr>
    <p:cSldViewPr snapToGrid="0">
      <p:cViewPr varScale="1">
        <p:scale>
          <a:sx n="113" d="100"/>
          <a:sy n="113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Nastava%202013\Energetika\Pictures\EG.USE.PCAP.KG.OE_Indicator_MetaData_en_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0.12144910521497167"/>
          <c:y val="3.4520134173027385E-2"/>
          <c:w val="0.62148525473989724"/>
          <c:h val="0.84596804953626836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44450"/>
          </c:spPr>
          <c:marker>
            <c:symbol val="none"/>
          </c:marker>
          <c:xVal>
            <c:numRef>
              <c:f>Sheet1!$A$2:$A$52</c:f>
              <c:numCache>
                <c:formatCode>0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 formatCode="General">
                  <c:v>1964</c:v>
                </c:pt>
                <c:pt idx="5" formatCode="General">
                  <c:v>1965</c:v>
                </c:pt>
                <c:pt idx="6" formatCode="General">
                  <c:v>1966</c:v>
                </c:pt>
                <c:pt idx="7" formatCode="General">
                  <c:v>1967</c:v>
                </c:pt>
                <c:pt idx="8" formatCode="General">
                  <c:v>1968</c:v>
                </c:pt>
                <c:pt idx="9">
                  <c:v>1969</c:v>
                </c:pt>
                <c:pt idx="10" formatCode="General">
                  <c:v>1970</c:v>
                </c:pt>
                <c:pt idx="11" formatCode="General">
                  <c:v>1971</c:v>
                </c:pt>
                <c:pt idx="12" formatCode="General">
                  <c:v>1972</c:v>
                </c:pt>
                <c:pt idx="13" formatCode="General">
                  <c:v>1973</c:v>
                </c:pt>
                <c:pt idx="14" formatCode="General">
                  <c:v>1974</c:v>
                </c:pt>
                <c:pt idx="15" formatCode="General">
                  <c:v>1975</c:v>
                </c:pt>
                <c:pt idx="16" formatCode="General">
                  <c:v>1976</c:v>
                </c:pt>
                <c:pt idx="17" formatCode="General">
                  <c:v>1977</c:v>
                </c:pt>
                <c:pt idx="18" formatCode="General">
                  <c:v>1978</c:v>
                </c:pt>
                <c:pt idx="19" formatCode="General">
                  <c:v>1979</c:v>
                </c:pt>
                <c:pt idx="20" formatCode="General">
                  <c:v>1980</c:v>
                </c:pt>
                <c:pt idx="21" formatCode="General">
                  <c:v>1981</c:v>
                </c:pt>
                <c:pt idx="22" formatCode="General">
                  <c:v>1982</c:v>
                </c:pt>
                <c:pt idx="23" formatCode="General">
                  <c:v>1983</c:v>
                </c:pt>
                <c:pt idx="24" formatCode="General">
                  <c:v>1984</c:v>
                </c:pt>
                <c:pt idx="25" formatCode="General">
                  <c:v>1985</c:v>
                </c:pt>
                <c:pt idx="26" formatCode="General">
                  <c:v>1986</c:v>
                </c:pt>
                <c:pt idx="27" formatCode="General">
                  <c:v>1987</c:v>
                </c:pt>
                <c:pt idx="28" formatCode="General">
                  <c:v>1988</c:v>
                </c:pt>
                <c:pt idx="29" formatCode="General">
                  <c:v>1989</c:v>
                </c:pt>
                <c:pt idx="30" formatCode="General">
                  <c:v>1990</c:v>
                </c:pt>
                <c:pt idx="31" formatCode="General">
                  <c:v>1991</c:v>
                </c:pt>
                <c:pt idx="32" formatCode="General">
                  <c:v>1992</c:v>
                </c:pt>
                <c:pt idx="33" formatCode="General">
                  <c:v>1993</c:v>
                </c:pt>
                <c:pt idx="34" formatCode="General">
                  <c:v>1994</c:v>
                </c:pt>
                <c:pt idx="35" formatCode="General">
                  <c:v>1995</c:v>
                </c:pt>
                <c:pt idx="36" formatCode="General">
                  <c:v>1996</c:v>
                </c:pt>
                <c:pt idx="37" formatCode="General">
                  <c:v>1997</c:v>
                </c:pt>
                <c:pt idx="38" formatCode="General">
                  <c:v>1998</c:v>
                </c:pt>
                <c:pt idx="39" formatCode="General">
                  <c:v>1999</c:v>
                </c:pt>
                <c:pt idx="40" formatCode="General">
                  <c:v>2000</c:v>
                </c:pt>
                <c:pt idx="41" formatCode="General">
                  <c:v>2001</c:v>
                </c:pt>
                <c:pt idx="42" formatCode="General">
                  <c:v>2002</c:v>
                </c:pt>
                <c:pt idx="43" formatCode="General">
                  <c:v>2003</c:v>
                </c:pt>
                <c:pt idx="44" formatCode="General">
                  <c:v>2004</c:v>
                </c:pt>
                <c:pt idx="45" formatCode="General">
                  <c:v>2005</c:v>
                </c:pt>
                <c:pt idx="46" formatCode="General">
                  <c:v>2006</c:v>
                </c:pt>
                <c:pt idx="47" formatCode="General">
                  <c:v>2007</c:v>
                </c:pt>
                <c:pt idx="48" formatCode="General">
                  <c:v>2008</c:v>
                </c:pt>
                <c:pt idx="49" formatCode="General">
                  <c:v>2009</c:v>
                </c:pt>
                <c:pt idx="50" formatCode="General">
                  <c:v>2010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1721.1284352730661</c:v>
                </c:pt>
                <c:pt idx="1">
                  <c:v>1762.3410995029058</c:v>
                </c:pt>
                <c:pt idx="2">
                  <c:v>1870.0931841713057</c:v>
                </c:pt>
                <c:pt idx="3">
                  <c:v>1980.2013913619005</c:v>
                </c:pt>
                <c:pt idx="4">
                  <c:v>2046.9727749124359</c:v>
                </c:pt>
                <c:pt idx="5">
                  <c:v>2096.2197938207828</c:v>
                </c:pt>
                <c:pt idx="6">
                  <c:v>2139.1838618566644</c:v>
                </c:pt>
                <c:pt idx="7">
                  <c:v>2204.28191116263</c:v>
                </c:pt>
                <c:pt idx="8">
                  <c:v>2338.5686861241493</c:v>
                </c:pt>
                <c:pt idx="9">
                  <c:v>2508.3628329133412</c:v>
                </c:pt>
                <c:pt idx="10">
                  <c:v>2894.3885153581691</c:v>
                </c:pt>
                <c:pt idx="11">
                  <c:v>2910.4682600959204</c:v>
                </c:pt>
                <c:pt idx="12">
                  <c:v>3015.2697863284884</c:v>
                </c:pt>
                <c:pt idx="13">
                  <c:v>3177.4952946530252</c:v>
                </c:pt>
                <c:pt idx="14">
                  <c:v>3123.9431727810661</c:v>
                </c:pt>
                <c:pt idx="15">
                  <c:v>3043.9031769383168</c:v>
                </c:pt>
                <c:pt idx="16">
                  <c:v>3224.6197421423576</c:v>
                </c:pt>
                <c:pt idx="17">
                  <c:v>3236.4325894524086</c:v>
                </c:pt>
                <c:pt idx="18">
                  <c:v>3339.5958939553811</c:v>
                </c:pt>
                <c:pt idx="19">
                  <c:v>3464.0072755114361</c:v>
                </c:pt>
                <c:pt idx="20">
                  <c:v>3370.7153095876492</c:v>
                </c:pt>
                <c:pt idx="21">
                  <c:v>3257.9777763637112</c:v>
                </c:pt>
                <c:pt idx="22">
                  <c:v>3197.6547888284017</c:v>
                </c:pt>
                <c:pt idx="23">
                  <c:v>3205.76619193129</c:v>
                </c:pt>
                <c:pt idx="24">
                  <c:v>3270.5581157239058</c:v>
                </c:pt>
                <c:pt idx="25">
                  <c:v>3383.8888792486937</c:v>
                </c:pt>
                <c:pt idx="26">
                  <c:v>3429.1078559704242</c:v>
                </c:pt>
                <c:pt idx="27">
                  <c:v>3491.2447519891389</c:v>
                </c:pt>
                <c:pt idx="28">
                  <c:v>3507.1003331139059</c:v>
                </c:pt>
                <c:pt idx="29">
                  <c:v>3512.6098173194355</c:v>
                </c:pt>
                <c:pt idx="30">
                  <c:v>3459.4661684497537</c:v>
                </c:pt>
                <c:pt idx="31">
                  <c:v>3456.4439684227195</c:v>
                </c:pt>
                <c:pt idx="32">
                  <c:v>3365.4553933842317</c:v>
                </c:pt>
                <c:pt idx="33">
                  <c:v>3349.5030208504922</c:v>
                </c:pt>
                <c:pt idx="34">
                  <c:v>3327.6827157981747</c:v>
                </c:pt>
                <c:pt idx="35">
                  <c:v>3415.454469387259</c:v>
                </c:pt>
                <c:pt idx="36">
                  <c:v>3525.3839886431824</c:v>
                </c:pt>
                <c:pt idx="37">
                  <c:v>3484.5777556403782</c:v>
                </c:pt>
                <c:pt idx="38">
                  <c:v>3500.9000978907379</c:v>
                </c:pt>
                <c:pt idx="39">
                  <c:v>3467.2017888168784</c:v>
                </c:pt>
                <c:pt idx="40">
                  <c:v>3483.5690205862552</c:v>
                </c:pt>
                <c:pt idx="41">
                  <c:v>3559.3654112589911</c:v>
                </c:pt>
                <c:pt idx="42">
                  <c:v>3538.5861225097351</c:v>
                </c:pt>
                <c:pt idx="43">
                  <c:v>3604.1461708031852</c:v>
                </c:pt>
                <c:pt idx="44">
                  <c:v>3625.8578680870255</c:v>
                </c:pt>
                <c:pt idx="45">
                  <c:v>3612.7038387963557</c:v>
                </c:pt>
                <c:pt idx="46">
                  <c:v>3595.4691861835972</c:v>
                </c:pt>
                <c:pt idx="47">
                  <c:v>3536.8614967565572</c:v>
                </c:pt>
                <c:pt idx="48">
                  <c:v>3504.8224875825622</c:v>
                </c:pt>
                <c:pt idx="49">
                  <c:v>3302.0253709229742</c:v>
                </c:pt>
                <c:pt idx="50">
                  <c:v>3412.8492407502454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</c:v>
                </c:pt>
              </c:strCache>
            </c:strRef>
          </c:tx>
          <c:spPr>
            <a:ln w="44450"/>
          </c:spPr>
          <c:marker>
            <c:symbol val="none"/>
          </c:marker>
          <c:xVal>
            <c:numRef>
              <c:f>Sheet1!$A$2:$A$52</c:f>
              <c:numCache>
                <c:formatCode>0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 formatCode="General">
                  <c:v>1964</c:v>
                </c:pt>
                <c:pt idx="5" formatCode="General">
                  <c:v>1965</c:v>
                </c:pt>
                <c:pt idx="6" formatCode="General">
                  <c:v>1966</c:v>
                </c:pt>
                <c:pt idx="7" formatCode="General">
                  <c:v>1967</c:v>
                </c:pt>
                <c:pt idx="8" formatCode="General">
                  <c:v>1968</c:v>
                </c:pt>
                <c:pt idx="9">
                  <c:v>1969</c:v>
                </c:pt>
                <c:pt idx="10" formatCode="General">
                  <c:v>1970</c:v>
                </c:pt>
                <c:pt idx="11" formatCode="General">
                  <c:v>1971</c:v>
                </c:pt>
                <c:pt idx="12" formatCode="General">
                  <c:v>1972</c:v>
                </c:pt>
                <c:pt idx="13" formatCode="General">
                  <c:v>1973</c:v>
                </c:pt>
                <c:pt idx="14" formatCode="General">
                  <c:v>1974</c:v>
                </c:pt>
                <c:pt idx="15" formatCode="General">
                  <c:v>1975</c:v>
                </c:pt>
                <c:pt idx="16" formatCode="General">
                  <c:v>1976</c:v>
                </c:pt>
                <c:pt idx="17" formatCode="General">
                  <c:v>1977</c:v>
                </c:pt>
                <c:pt idx="18" formatCode="General">
                  <c:v>1978</c:v>
                </c:pt>
                <c:pt idx="19" formatCode="General">
                  <c:v>1979</c:v>
                </c:pt>
                <c:pt idx="20" formatCode="General">
                  <c:v>1980</c:v>
                </c:pt>
                <c:pt idx="21" formatCode="General">
                  <c:v>1981</c:v>
                </c:pt>
                <c:pt idx="22" formatCode="General">
                  <c:v>1982</c:v>
                </c:pt>
                <c:pt idx="23" formatCode="General">
                  <c:v>1983</c:v>
                </c:pt>
                <c:pt idx="24" formatCode="General">
                  <c:v>1984</c:v>
                </c:pt>
                <c:pt idx="25" formatCode="General">
                  <c:v>1985</c:v>
                </c:pt>
                <c:pt idx="26" formatCode="General">
                  <c:v>1986</c:v>
                </c:pt>
                <c:pt idx="27" formatCode="General">
                  <c:v>1987</c:v>
                </c:pt>
                <c:pt idx="28" formatCode="General">
                  <c:v>1988</c:v>
                </c:pt>
                <c:pt idx="29" formatCode="General">
                  <c:v>1989</c:v>
                </c:pt>
                <c:pt idx="30" formatCode="General">
                  <c:v>1990</c:v>
                </c:pt>
                <c:pt idx="31" formatCode="General">
                  <c:v>1991</c:v>
                </c:pt>
                <c:pt idx="32" formatCode="General">
                  <c:v>1992</c:v>
                </c:pt>
                <c:pt idx="33" formatCode="General">
                  <c:v>1993</c:v>
                </c:pt>
                <c:pt idx="34" formatCode="General">
                  <c:v>1994</c:v>
                </c:pt>
                <c:pt idx="35" formatCode="General">
                  <c:v>1995</c:v>
                </c:pt>
                <c:pt idx="36" formatCode="General">
                  <c:v>1996</c:v>
                </c:pt>
                <c:pt idx="37" formatCode="General">
                  <c:v>1997</c:v>
                </c:pt>
                <c:pt idx="38" formatCode="General">
                  <c:v>1998</c:v>
                </c:pt>
                <c:pt idx="39" formatCode="General">
                  <c:v>1999</c:v>
                </c:pt>
                <c:pt idx="40" formatCode="General">
                  <c:v>2000</c:v>
                </c:pt>
                <c:pt idx="41" formatCode="General">
                  <c:v>2001</c:v>
                </c:pt>
                <c:pt idx="42" formatCode="General">
                  <c:v>2002</c:v>
                </c:pt>
                <c:pt idx="43" formatCode="General">
                  <c:v>2003</c:v>
                </c:pt>
                <c:pt idx="44" formatCode="General">
                  <c:v>2004</c:v>
                </c:pt>
                <c:pt idx="45" formatCode="General">
                  <c:v>2005</c:v>
                </c:pt>
                <c:pt idx="46" formatCode="General">
                  <c:v>2006</c:v>
                </c:pt>
                <c:pt idx="47" formatCode="General">
                  <c:v>2007</c:v>
                </c:pt>
                <c:pt idx="48" formatCode="General">
                  <c:v>2008</c:v>
                </c:pt>
                <c:pt idx="49" formatCode="General">
                  <c:v>2009</c:v>
                </c:pt>
                <c:pt idx="50" formatCode="General">
                  <c:v>2010</c:v>
                </c:pt>
              </c:numCache>
            </c:numRef>
          </c:xVal>
          <c:yVal>
            <c:numRef>
              <c:f>Sheet1!$C$2:$C$52</c:f>
              <c:numCache>
                <c:formatCode>General</c:formatCode>
                <c:ptCount val="51"/>
                <c:pt idx="11">
                  <c:v>1334.2670397178808</c:v>
                </c:pt>
                <c:pt idx="12">
                  <c:v>1369.9283673493512</c:v>
                </c:pt>
                <c:pt idx="13">
                  <c:v>1416.1906802291799</c:v>
                </c:pt>
                <c:pt idx="14">
                  <c:v>1388.9308823137217</c:v>
                </c:pt>
                <c:pt idx="15">
                  <c:v>1364.4255943610967</c:v>
                </c:pt>
                <c:pt idx="16">
                  <c:v>1418.9447687253505</c:v>
                </c:pt>
                <c:pt idx="17">
                  <c:v>1442.6674128689742</c:v>
                </c:pt>
                <c:pt idx="18">
                  <c:v>1473.8106029607061</c:v>
                </c:pt>
                <c:pt idx="19">
                  <c:v>1490.5757782176859</c:v>
                </c:pt>
                <c:pt idx="20">
                  <c:v>1452.1031524950649</c:v>
                </c:pt>
                <c:pt idx="21">
                  <c:v>1411.8217522646357</c:v>
                </c:pt>
                <c:pt idx="22">
                  <c:v>1381.5387556104911</c:v>
                </c:pt>
                <c:pt idx="23">
                  <c:v>1372.3019116988642</c:v>
                </c:pt>
                <c:pt idx="24">
                  <c:v>1404.3472876523058</c:v>
                </c:pt>
                <c:pt idx="25">
                  <c:v>1415.0082577448757</c:v>
                </c:pt>
                <c:pt idx="26">
                  <c:v>1416.8095470435851</c:v>
                </c:pt>
                <c:pt idx="27">
                  <c:v>1443.1732377512178</c:v>
                </c:pt>
                <c:pt idx="28">
                  <c:v>1468.7849029930128</c:v>
                </c:pt>
                <c:pt idx="29">
                  <c:v>1475.0319523106912</c:v>
                </c:pt>
                <c:pt idx="30">
                  <c:v>1662.6504877857353</c:v>
                </c:pt>
                <c:pt idx="31">
                  <c:v>1650.7285299828611</c:v>
                </c:pt>
                <c:pt idx="32">
                  <c:v>1622.8503275783432</c:v>
                </c:pt>
                <c:pt idx="33">
                  <c:v>1613.7088507825508</c:v>
                </c:pt>
                <c:pt idx="34">
                  <c:v>1600.4901261287141</c:v>
                </c:pt>
                <c:pt idx="35">
                  <c:v>1615.6660818977934</c:v>
                </c:pt>
                <c:pt idx="36">
                  <c:v>1634.8407034142951</c:v>
                </c:pt>
                <c:pt idx="37">
                  <c:v>1634.1186820683808</c:v>
                </c:pt>
                <c:pt idx="38">
                  <c:v>1621.9172326798096</c:v>
                </c:pt>
                <c:pt idx="39">
                  <c:v>1630.1284166593782</c:v>
                </c:pt>
                <c:pt idx="40">
                  <c:v>1649.6008597788621</c:v>
                </c:pt>
                <c:pt idx="41">
                  <c:v>1643.450986309057</c:v>
                </c:pt>
                <c:pt idx="42">
                  <c:v>1653.4166392788309</c:v>
                </c:pt>
                <c:pt idx="43">
                  <c:v>1694.564787046467</c:v>
                </c:pt>
                <c:pt idx="44">
                  <c:v>1746.0040286327348</c:v>
                </c:pt>
                <c:pt idx="45">
                  <c:v>1768.8680115635464</c:v>
                </c:pt>
                <c:pt idx="46">
                  <c:v>1794.089963355545</c:v>
                </c:pt>
                <c:pt idx="47">
                  <c:v>1814.2594039438159</c:v>
                </c:pt>
                <c:pt idx="48">
                  <c:v>1820.047597549408</c:v>
                </c:pt>
                <c:pt idx="49">
                  <c:v>1786.196962729957</c:v>
                </c:pt>
                <c:pt idx="50">
                  <c:v>1851.0461159250333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44450"/>
          </c:spPr>
          <c:marker>
            <c:symbol val="none"/>
          </c:marker>
          <c:xVal>
            <c:numRef>
              <c:f>Sheet1!$A$2:$A$52</c:f>
              <c:numCache>
                <c:formatCode>0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 formatCode="General">
                  <c:v>1964</c:v>
                </c:pt>
                <c:pt idx="5" formatCode="General">
                  <c:v>1965</c:v>
                </c:pt>
                <c:pt idx="6" formatCode="General">
                  <c:v>1966</c:v>
                </c:pt>
                <c:pt idx="7" formatCode="General">
                  <c:v>1967</c:v>
                </c:pt>
                <c:pt idx="8" formatCode="General">
                  <c:v>1968</c:v>
                </c:pt>
                <c:pt idx="9">
                  <c:v>1969</c:v>
                </c:pt>
                <c:pt idx="10" formatCode="General">
                  <c:v>1970</c:v>
                </c:pt>
                <c:pt idx="11" formatCode="General">
                  <c:v>1971</c:v>
                </c:pt>
                <c:pt idx="12" formatCode="General">
                  <c:v>1972</c:v>
                </c:pt>
                <c:pt idx="13" formatCode="General">
                  <c:v>1973</c:v>
                </c:pt>
                <c:pt idx="14" formatCode="General">
                  <c:v>1974</c:v>
                </c:pt>
                <c:pt idx="15" formatCode="General">
                  <c:v>1975</c:v>
                </c:pt>
                <c:pt idx="16" formatCode="General">
                  <c:v>1976</c:v>
                </c:pt>
                <c:pt idx="17" formatCode="General">
                  <c:v>1977</c:v>
                </c:pt>
                <c:pt idx="18" formatCode="General">
                  <c:v>1978</c:v>
                </c:pt>
                <c:pt idx="19" formatCode="General">
                  <c:v>1979</c:v>
                </c:pt>
                <c:pt idx="20" formatCode="General">
                  <c:v>1980</c:v>
                </c:pt>
                <c:pt idx="21" formatCode="General">
                  <c:v>1981</c:v>
                </c:pt>
                <c:pt idx="22" formatCode="General">
                  <c:v>1982</c:v>
                </c:pt>
                <c:pt idx="23" formatCode="General">
                  <c:v>1983</c:v>
                </c:pt>
                <c:pt idx="24" formatCode="General">
                  <c:v>1984</c:v>
                </c:pt>
                <c:pt idx="25" formatCode="General">
                  <c:v>1985</c:v>
                </c:pt>
                <c:pt idx="26" formatCode="General">
                  <c:v>1986</c:v>
                </c:pt>
                <c:pt idx="27" formatCode="General">
                  <c:v>1987</c:v>
                </c:pt>
                <c:pt idx="28" formatCode="General">
                  <c:v>1988</c:v>
                </c:pt>
                <c:pt idx="29" formatCode="General">
                  <c:v>1989</c:v>
                </c:pt>
                <c:pt idx="30" formatCode="General">
                  <c:v>1990</c:v>
                </c:pt>
                <c:pt idx="31" formatCode="General">
                  <c:v>1991</c:v>
                </c:pt>
                <c:pt idx="32" formatCode="General">
                  <c:v>1992</c:v>
                </c:pt>
                <c:pt idx="33" formatCode="General">
                  <c:v>1993</c:v>
                </c:pt>
                <c:pt idx="34" formatCode="General">
                  <c:v>1994</c:v>
                </c:pt>
                <c:pt idx="35" formatCode="General">
                  <c:v>1995</c:v>
                </c:pt>
                <c:pt idx="36" formatCode="General">
                  <c:v>1996</c:v>
                </c:pt>
                <c:pt idx="37" formatCode="General">
                  <c:v>1997</c:v>
                </c:pt>
                <c:pt idx="38" formatCode="General">
                  <c:v>1998</c:v>
                </c:pt>
                <c:pt idx="39" formatCode="General">
                  <c:v>1999</c:v>
                </c:pt>
                <c:pt idx="40" formatCode="General">
                  <c:v>2000</c:v>
                </c:pt>
                <c:pt idx="41" formatCode="General">
                  <c:v>2001</c:v>
                </c:pt>
                <c:pt idx="42" formatCode="General">
                  <c:v>2002</c:v>
                </c:pt>
                <c:pt idx="43" formatCode="General">
                  <c:v>2003</c:v>
                </c:pt>
                <c:pt idx="44" formatCode="General">
                  <c:v>2004</c:v>
                </c:pt>
                <c:pt idx="45" formatCode="General">
                  <c:v>2005</c:v>
                </c:pt>
                <c:pt idx="46" formatCode="General">
                  <c:v>2006</c:v>
                </c:pt>
                <c:pt idx="47" formatCode="General">
                  <c:v>2007</c:v>
                </c:pt>
                <c:pt idx="48" formatCode="General">
                  <c:v>2008</c:v>
                </c:pt>
                <c:pt idx="49" formatCode="General">
                  <c:v>2009</c:v>
                </c:pt>
                <c:pt idx="50" formatCode="General">
                  <c:v>2010</c:v>
                </c:pt>
              </c:numCache>
            </c:numRef>
          </c:xVal>
          <c:yVal>
            <c:numRef>
              <c:f>Sheet1!$D$2:$D$52</c:f>
              <c:numCache>
                <c:formatCode>General</c:formatCode>
                <c:ptCount val="51"/>
                <c:pt idx="11">
                  <c:v>464.22556636805155</c:v>
                </c:pt>
                <c:pt idx="12">
                  <c:v>476.11908750275597</c:v>
                </c:pt>
                <c:pt idx="13">
                  <c:v>482.52711408939365</c:v>
                </c:pt>
                <c:pt idx="14">
                  <c:v>484.8142322430167</c:v>
                </c:pt>
                <c:pt idx="15">
                  <c:v>525.6407007895067</c:v>
                </c:pt>
                <c:pt idx="16">
                  <c:v>534.96181092421148</c:v>
                </c:pt>
                <c:pt idx="17">
                  <c:v>574.47062657996412</c:v>
                </c:pt>
                <c:pt idx="18">
                  <c:v>617.52343476282863</c:v>
                </c:pt>
                <c:pt idx="19">
                  <c:v>619.45190169297246</c:v>
                </c:pt>
                <c:pt idx="20">
                  <c:v>609.78290623550924</c:v>
                </c:pt>
                <c:pt idx="21">
                  <c:v>597.51601744668653</c:v>
                </c:pt>
                <c:pt idx="22">
                  <c:v>607.13338389696901</c:v>
                </c:pt>
                <c:pt idx="23">
                  <c:v>622.25645210151299</c:v>
                </c:pt>
                <c:pt idx="24">
                  <c:v>651.35427579388818</c:v>
                </c:pt>
                <c:pt idx="25">
                  <c:v>658.77964397168853</c:v>
                </c:pt>
                <c:pt idx="26">
                  <c:v>671.63211691148206</c:v>
                </c:pt>
                <c:pt idx="27">
                  <c:v>694.7767083166159</c:v>
                </c:pt>
                <c:pt idx="28">
                  <c:v>721.10945689569098</c:v>
                </c:pt>
                <c:pt idx="29">
                  <c:v>724.80207035265755</c:v>
                </c:pt>
                <c:pt idx="30">
                  <c:v>768.26123054832465</c:v>
                </c:pt>
                <c:pt idx="31">
                  <c:v>744.06716314151925</c:v>
                </c:pt>
                <c:pt idx="32">
                  <c:v>759.68882460492534</c:v>
                </c:pt>
                <c:pt idx="33">
                  <c:v>794.51524897321849</c:v>
                </c:pt>
                <c:pt idx="34">
                  <c:v>821.40999383303847</c:v>
                </c:pt>
                <c:pt idx="35">
                  <c:v>868.30594967859304</c:v>
                </c:pt>
                <c:pt idx="36">
                  <c:v>889.97957291281853</c:v>
                </c:pt>
                <c:pt idx="37">
                  <c:v>910.86955023067753</c:v>
                </c:pt>
                <c:pt idx="38">
                  <c:v>919.32598968544812</c:v>
                </c:pt>
                <c:pt idx="39">
                  <c:v>903.99101006996693</c:v>
                </c:pt>
                <c:pt idx="40">
                  <c:v>936.6746757798137</c:v>
                </c:pt>
                <c:pt idx="41">
                  <c:v>945.16169988598961</c:v>
                </c:pt>
                <c:pt idx="42">
                  <c:v>988.81370196813805</c:v>
                </c:pt>
                <c:pt idx="43">
                  <c:v>1117.9013280037254</c:v>
                </c:pt>
                <c:pt idx="44">
                  <c:v>1252.3199506201415</c:v>
                </c:pt>
                <c:pt idx="45">
                  <c:v>1342.446009112386</c:v>
                </c:pt>
                <c:pt idx="46">
                  <c:v>1458.4383144421911</c:v>
                </c:pt>
                <c:pt idx="47">
                  <c:v>1528.8301725871377</c:v>
                </c:pt>
                <c:pt idx="48">
                  <c:v>1574.8313070195604</c:v>
                </c:pt>
                <c:pt idx="49">
                  <c:v>1689.4650235094414</c:v>
                </c:pt>
                <c:pt idx="50">
                  <c:v>1806.7579287275989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Croatia</c:v>
                </c:pt>
              </c:strCache>
            </c:strRef>
          </c:tx>
          <c:spPr>
            <a:ln w="44450"/>
          </c:spPr>
          <c:marker>
            <c:symbol val="none"/>
          </c:marker>
          <c:xVal>
            <c:numRef>
              <c:f>Sheet1!$A$2:$A$52</c:f>
              <c:numCache>
                <c:formatCode>0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 formatCode="General">
                  <c:v>1964</c:v>
                </c:pt>
                <c:pt idx="5" formatCode="General">
                  <c:v>1965</c:v>
                </c:pt>
                <c:pt idx="6" formatCode="General">
                  <c:v>1966</c:v>
                </c:pt>
                <c:pt idx="7" formatCode="General">
                  <c:v>1967</c:v>
                </c:pt>
                <c:pt idx="8" formatCode="General">
                  <c:v>1968</c:v>
                </c:pt>
                <c:pt idx="9">
                  <c:v>1969</c:v>
                </c:pt>
                <c:pt idx="10" formatCode="General">
                  <c:v>1970</c:v>
                </c:pt>
                <c:pt idx="11" formatCode="General">
                  <c:v>1971</c:v>
                </c:pt>
                <c:pt idx="12" formatCode="General">
                  <c:v>1972</c:v>
                </c:pt>
                <c:pt idx="13" formatCode="General">
                  <c:v>1973</c:v>
                </c:pt>
                <c:pt idx="14" formatCode="General">
                  <c:v>1974</c:v>
                </c:pt>
                <c:pt idx="15" formatCode="General">
                  <c:v>1975</c:v>
                </c:pt>
                <c:pt idx="16" formatCode="General">
                  <c:v>1976</c:v>
                </c:pt>
                <c:pt idx="17" formatCode="General">
                  <c:v>1977</c:v>
                </c:pt>
                <c:pt idx="18" formatCode="General">
                  <c:v>1978</c:v>
                </c:pt>
                <c:pt idx="19" formatCode="General">
                  <c:v>1979</c:v>
                </c:pt>
                <c:pt idx="20" formatCode="General">
                  <c:v>1980</c:v>
                </c:pt>
                <c:pt idx="21" formatCode="General">
                  <c:v>1981</c:v>
                </c:pt>
                <c:pt idx="22" formatCode="General">
                  <c:v>1982</c:v>
                </c:pt>
                <c:pt idx="23" formatCode="General">
                  <c:v>1983</c:v>
                </c:pt>
                <c:pt idx="24" formatCode="General">
                  <c:v>1984</c:v>
                </c:pt>
                <c:pt idx="25" formatCode="General">
                  <c:v>1985</c:v>
                </c:pt>
                <c:pt idx="26" formatCode="General">
                  <c:v>1986</c:v>
                </c:pt>
                <c:pt idx="27" formatCode="General">
                  <c:v>1987</c:v>
                </c:pt>
                <c:pt idx="28" formatCode="General">
                  <c:v>1988</c:v>
                </c:pt>
                <c:pt idx="29" formatCode="General">
                  <c:v>1989</c:v>
                </c:pt>
                <c:pt idx="30" formatCode="General">
                  <c:v>1990</c:v>
                </c:pt>
                <c:pt idx="31" formatCode="General">
                  <c:v>1991</c:v>
                </c:pt>
                <c:pt idx="32" formatCode="General">
                  <c:v>1992</c:v>
                </c:pt>
                <c:pt idx="33" formatCode="General">
                  <c:v>1993</c:v>
                </c:pt>
                <c:pt idx="34" formatCode="General">
                  <c:v>1994</c:v>
                </c:pt>
                <c:pt idx="35" formatCode="General">
                  <c:v>1995</c:v>
                </c:pt>
                <c:pt idx="36" formatCode="General">
                  <c:v>1996</c:v>
                </c:pt>
                <c:pt idx="37" formatCode="General">
                  <c:v>1997</c:v>
                </c:pt>
                <c:pt idx="38" formatCode="General">
                  <c:v>1998</c:v>
                </c:pt>
                <c:pt idx="39" formatCode="General">
                  <c:v>1999</c:v>
                </c:pt>
                <c:pt idx="40" formatCode="General">
                  <c:v>2000</c:v>
                </c:pt>
                <c:pt idx="41" formatCode="General">
                  <c:v>2001</c:v>
                </c:pt>
                <c:pt idx="42" formatCode="General">
                  <c:v>2002</c:v>
                </c:pt>
                <c:pt idx="43" formatCode="General">
                  <c:v>2003</c:v>
                </c:pt>
                <c:pt idx="44" formatCode="General">
                  <c:v>2004</c:v>
                </c:pt>
                <c:pt idx="45" formatCode="General">
                  <c:v>2005</c:v>
                </c:pt>
                <c:pt idx="46" formatCode="General">
                  <c:v>2006</c:v>
                </c:pt>
                <c:pt idx="47" formatCode="General">
                  <c:v>2007</c:v>
                </c:pt>
                <c:pt idx="48" formatCode="General">
                  <c:v>2008</c:v>
                </c:pt>
                <c:pt idx="49" formatCode="General">
                  <c:v>2009</c:v>
                </c:pt>
                <c:pt idx="50" formatCode="General">
                  <c:v>2010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30">
                  <c:v>1881.5608786610881</c:v>
                </c:pt>
                <c:pt idx="31">
                  <c:v>1615.707538802661</c:v>
                </c:pt>
                <c:pt idx="32">
                  <c:v>1500.7610738255034</c:v>
                </c:pt>
                <c:pt idx="33">
                  <c:v>1488.5232758620689</c:v>
                </c:pt>
                <c:pt idx="34">
                  <c:v>1475.468172043011</c:v>
                </c:pt>
                <c:pt idx="35">
                  <c:v>1506.008567145004</c:v>
                </c:pt>
                <c:pt idx="36">
                  <c:v>1606.9029817534501</c:v>
                </c:pt>
                <c:pt idx="37">
                  <c:v>1702.1563867016623</c:v>
                </c:pt>
                <c:pt idx="38">
                  <c:v>1785.7462786047561</c:v>
                </c:pt>
                <c:pt idx="39">
                  <c:v>1745.9877031181381</c:v>
                </c:pt>
                <c:pt idx="40">
                  <c:v>1755.9164030727547</c:v>
                </c:pt>
                <c:pt idx="41">
                  <c:v>1786.4619369369348</c:v>
                </c:pt>
                <c:pt idx="42">
                  <c:v>1855.5409909909908</c:v>
                </c:pt>
                <c:pt idx="43">
                  <c:v>1980.3096846846861</c:v>
                </c:pt>
                <c:pt idx="44">
                  <c:v>1985.8006307726964</c:v>
                </c:pt>
                <c:pt idx="45">
                  <c:v>2000.6949572264746</c:v>
                </c:pt>
                <c:pt idx="46">
                  <c:v>2011.977927927928</c:v>
                </c:pt>
                <c:pt idx="47">
                  <c:v>2097.8198827772771</c:v>
                </c:pt>
                <c:pt idx="48">
                  <c:v>2043.1941813261158</c:v>
                </c:pt>
                <c:pt idx="49">
                  <c:v>1961.5701061187629</c:v>
                </c:pt>
                <c:pt idx="50">
                  <c:v>1931.9411498415575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44450"/>
          </c:spPr>
          <c:marker>
            <c:symbol val="none"/>
          </c:marker>
          <c:xVal>
            <c:numRef>
              <c:f>Sheet1!$A$2:$A$52</c:f>
              <c:numCache>
                <c:formatCode>0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 formatCode="General">
                  <c:v>1964</c:v>
                </c:pt>
                <c:pt idx="5" formatCode="General">
                  <c:v>1965</c:v>
                </c:pt>
                <c:pt idx="6" formatCode="General">
                  <c:v>1966</c:v>
                </c:pt>
                <c:pt idx="7" formatCode="General">
                  <c:v>1967</c:v>
                </c:pt>
                <c:pt idx="8" formatCode="General">
                  <c:v>1968</c:v>
                </c:pt>
                <c:pt idx="9">
                  <c:v>1969</c:v>
                </c:pt>
                <c:pt idx="10" formatCode="General">
                  <c:v>1970</c:v>
                </c:pt>
                <c:pt idx="11" formatCode="General">
                  <c:v>1971</c:v>
                </c:pt>
                <c:pt idx="12" formatCode="General">
                  <c:v>1972</c:v>
                </c:pt>
                <c:pt idx="13" formatCode="General">
                  <c:v>1973</c:v>
                </c:pt>
                <c:pt idx="14" formatCode="General">
                  <c:v>1974</c:v>
                </c:pt>
                <c:pt idx="15" formatCode="General">
                  <c:v>1975</c:v>
                </c:pt>
                <c:pt idx="16" formatCode="General">
                  <c:v>1976</c:v>
                </c:pt>
                <c:pt idx="17" formatCode="General">
                  <c:v>1977</c:v>
                </c:pt>
                <c:pt idx="18" formatCode="General">
                  <c:v>1978</c:v>
                </c:pt>
                <c:pt idx="19" formatCode="General">
                  <c:v>1979</c:v>
                </c:pt>
                <c:pt idx="20" formatCode="General">
                  <c:v>1980</c:v>
                </c:pt>
                <c:pt idx="21" formatCode="General">
                  <c:v>1981</c:v>
                </c:pt>
                <c:pt idx="22" formatCode="General">
                  <c:v>1982</c:v>
                </c:pt>
                <c:pt idx="23" formatCode="General">
                  <c:v>1983</c:v>
                </c:pt>
                <c:pt idx="24" formatCode="General">
                  <c:v>1984</c:v>
                </c:pt>
                <c:pt idx="25" formatCode="General">
                  <c:v>1985</c:v>
                </c:pt>
                <c:pt idx="26" formatCode="General">
                  <c:v>1986</c:v>
                </c:pt>
                <c:pt idx="27" formatCode="General">
                  <c:v>1987</c:v>
                </c:pt>
                <c:pt idx="28" formatCode="General">
                  <c:v>1988</c:v>
                </c:pt>
                <c:pt idx="29" formatCode="General">
                  <c:v>1989</c:v>
                </c:pt>
                <c:pt idx="30" formatCode="General">
                  <c:v>1990</c:v>
                </c:pt>
                <c:pt idx="31" formatCode="General">
                  <c:v>1991</c:v>
                </c:pt>
                <c:pt idx="32" formatCode="General">
                  <c:v>1992</c:v>
                </c:pt>
                <c:pt idx="33" formatCode="General">
                  <c:v>1993</c:v>
                </c:pt>
                <c:pt idx="34" formatCode="General">
                  <c:v>1994</c:v>
                </c:pt>
                <c:pt idx="35" formatCode="General">
                  <c:v>1995</c:v>
                </c:pt>
                <c:pt idx="36" formatCode="General">
                  <c:v>1996</c:v>
                </c:pt>
                <c:pt idx="37" formatCode="General">
                  <c:v>1997</c:v>
                </c:pt>
                <c:pt idx="38" formatCode="General">
                  <c:v>1998</c:v>
                </c:pt>
                <c:pt idx="39" formatCode="General">
                  <c:v>1999</c:v>
                </c:pt>
                <c:pt idx="40" formatCode="General">
                  <c:v>2000</c:v>
                </c:pt>
                <c:pt idx="41" formatCode="General">
                  <c:v>2001</c:v>
                </c:pt>
                <c:pt idx="42" formatCode="General">
                  <c:v>2002</c:v>
                </c:pt>
                <c:pt idx="43" formatCode="General">
                  <c:v>2003</c:v>
                </c:pt>
                <c:pt idx="44" formatCode="General">
                  <c:v>2004</c:v>
                </c:pt>
                <c:pt idx="45" formatCode="General">
                  <c:v>2005</c:v>
                </c:pt>
                <c:pt idx="46" formatCode="General">
                  <c:v>2006</c:v>
                </c:pt>
                <c:pt idx="47" formatCode="General">
                  <c:v>2007</c:v>
                </c:pt>
                <c:pt idx="48" formatCode="General">
                  <c:v>2008</c:v>
                </c:pt>
                <c:pt idx="49" formatCode="General">
                  <c:v>2009</c:v>
                </c:pt>
                <c:pt idx="50" formatCode="General">
                  <c:v>2010</c:v>
                </c:pt>
              </c:numCache>
            </c:numRef>
          </c:xVal>
          <c:yVal>
            <c:numRef>
              <c:f>Sheet1!$F$2:$F$52</c:f>
              <c:numCache>
                <c:formatCode>General</c:formatCode>
                <c:ptCount val="51"/>
                <c:pt idx="0">
                  <c:v>5641.7348384632842</c:v>
                </c:pt>
                <c:pt idx="1">
                  <c:v>5612.0527461879037</c:v>
                </c:pt>
                <c:pt idx="2">
                  <c:v>5774.613108321093</c:v>
                </c:pt>
                <c:pt idx="3">
                  <c:v>5986.7949081070792</c:v>
                </c:pt>
                <c:pt idx="4">
                  <c:v>6136.960768986236</c:v>
                </c:pt>
                <c:pt idx="5">
                  <c:v>6307.8974900027279</c:v>
                </c:pt>
                <c:pt idx="6">
                  <c:v>6591.3379833129775</c:v>
                </c:pt>
                <c:pt idx="7">
                  <c:v>6809.8580407826394</c:v>
                </c:pt>
                <c:pt idx="8">
                  <c:v>7073.4738273893026</c:v>
                </c:pt>
                <c:pt idx="9">
                  <c:v>7332.3664007262814</c:v>
                </c:pt>
                <c:pt idx="10">
                  <c:v>7569.088743343139</c:v>
                </c:pt>
                <c:pt idx="11">
                  <c:v>7644.5258907546504</c:v>
                </c:pt>
                <c:pt idx="12">
                  <c:v>7941.0058076380665</c:v>
                </c:pt>
                <c:pt idx="13">
                  <c:v>8163.6037921938196</c:v>
                </c:pt>
                <c:pt idx="14">
                  <c:v>7909.586479560835</c:v>
                </c:pt>
                <c:pt idx="15">
                  <c:v>7656.2635792437013</c:v>
                </c:pt>
                <c:pt idx="16">
                  <c:v>8100.5622216616975</c:v>
                </c:pt>
                <c:pt idx="17">
                  <c:v>8285.570897979007</c:v>
                </c:pt>
                <c:pt idx="18">
                  <c:v>8438.4030774760249</c:v>
                </c:pt>
                <c:pt idx="19">
                  <c:v>8327.0417053609126</c:v>
                </c:pt>
                <c:pt idx="20">
                  <c:v>7942.2530179337537</c:v>
                </c:pt>
                <c:pt idx="21">
                  <c:v>7647.5380535678514</c:v>
                </c:pt>
                <c:pt idx="22">
                  <c:v>7259.0788987499009</c:v>
                </c:pt>
                <c:pt idx="23">
                  <c:v>7199.3045698740834</c:v>
                </c:pt>
                <c:pt idx="24">
                  <c:v>7443.2047577652875</c:v>
                </c:pt>
                <c:pt idx="25">
                  <c:v>7456.5869605420221</c:v>
                </c:pt>
                <c:pt idx="26">
                  <c:v>7375.9886188070777</c:v>
                </c:pt>
                <c:pt idx="27">
                  <c:v>7622.2275753335898</c:v>
                </c:pt>
                <c:pt idx="28">
                  <c:v>7849.9676522194295</c:v>
                </c:pt>
                <c:pt idx="29">
                  <c:v>7889.9965480777528</c:v>
                </c:pt>
                <c:pt idx="30">
                  <c:v>7671.5540394915715</c:v>
                </c:pt>
                <c:pt idx="31">
                  <c:v>7631.5213632644354</c:v>
                </c:pt>
                <c:pt idx="32">
                  <c:v>7677.3945437676039</c:v>
                </c:pt>
                <c:pt idx="33">
                  <c:v>7709.8355256830137</c:v>
                </c:pt>
                <c:pt idx="34">
                  <c:v>7757.1397581386746</c:v>
                </c:pt>
                <c:pt idx="35">
                  <c:v>7763.3651484538996</c:v>
                </c:pt>
                <c:pt idx="36">
                  <c:v>7844.0146291305791</c:v>
                </c:pt>
                <c:pt idx="37">
                  <c:v>7828.5352585849614</c:v>
                </c:pt>
                <c:pt idx="38">
                  <c:v>7803.6546216477054</c:v>
                </c:pt>
                <c:pt idx="39">
                  <c:v>7923.2472297878603</c:v>
                </c:pt>
                <c:pt idx="40">
                  <c:v>8056.8197547759237</c:v>
                </c:pt>
                <c:pt idx="41">
                  <c:v>7828.2804314596478</c:v>
                </c:pt>
                <c:pt idx="42">
                  <c:v>7843.39254663274</c:v>
                </c:pt>
                <c:pt idx="43">
                  <c:v>7794.1725743845946</c:v>
                </c:pt>
                <c:pt idx="44">
                  <c:v>7881.7535330252103</c:v>
                </c:pt>
                <c:pt idx="45">
                  <c:v>7846.8049167011432</c:v>
                </c:pt>
                <c:pt idx="46">
                  <c:v>7697.1877047808784</c:v>
                </c:pt>
                <c:pt idx="47">
                  <c:v>7758.2058919944475</c:v>
                </c:pt>
                <c:pt idx="48">
                  <c:v>7487.9303030958527</c:v>
                </c:pt>
                <c:pt idx="49">
                  <c:v>7057.2771536435475</c:v>
                </c:pt>
                <c:pt idx="50">
                  <c:v>7164.461668490655</c:v>
                </c:pt>
              </c:numCache>
            </c:numRef>
          </c:yVal>
        </c:ser>
        <c:axId val="106138624"/>
        <c:axId val="106148608"/>
      </c:scatterChart>
      <c:valAx>
        <c:axId val="106138624"/>
        <c:scaling>
          <c:orientation val="minMax"/>
          <c:max val="2010"/>
          <c:min val="1970"/>
        </c:scaling>
        <c:axPos val="b"/>
        <c:numFmt formatCode="0" sourceLinked="1"/>
        <c:tickLblPos val="nextTo"/>
        <c:txPr>
          <a:bodyPr/>
          <a:lstStyle/>
          <a:p>
            <a:pPr>
              <a:defRPr lang="en-US" sz="1400" b="1"/>
            </a:pPr>
            <a:endParaRPr lang="sr-Latn-CS"/>
          </a:p>
        </c:txPr>
        <c:crossAx val="106148608"/>
        <c:crosses val="autoZero"/>
        <c:crossBetween val="midCat"/>
      </c:valAx>
      <c:valAx>
        <c:axId val="106148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1400" b="1"/>
            </a:pPr>
            <a:endParaRPr lang="sr-Latn-CS"/>
          </a:p>
        </c:txPr>
        <c:crossAx val="106138624"/>
        <c:crosses val="autoZero"/>
        <c:crossBetween val="midCat"/>
      </c:valAx>
      <c:spPr>
        <a:solidFill>
          <a:srgbClr val="000000">
            <a:lumMod val="50000"/>
            <a:lumOff val="50000"/>
          </a:srgbClr>
        </a:solidFill>
      </c:spPr>
    </c:plotArea>
    <c:legend>
      <c:legendPos val="r"/>
      <c:layout>
        <c:manualLayout>
          <c:xMode val="edge"/>
          <c:yMode val="edge"/>
          <c:x val="0.81075419003347116"/>
          <c:y val="1.5483647923819479E-2"/>
          <c:w val="0.18924580996653012"/>
          <c:h val="0.95606778991815988"/>
        </c:manualLayout>
      </c:layout>
      <c:spPr>
        <a:solidFill>
          <a:schemeClr val="bg1">
            <a:lumMod val="65000"/>
          </a:schemeClr>
        </a:solidFill>
      </c:spPr>
      <c:txPr>
        <a:bodyPr/>
        <a:lstStyle/>
        <a:p>
          <a:pPr>
            <a:defRPr lang="en-US" sz="1600" b="1" i="0" baseline="0"/>
          </a:pPr>
          <a:endParaRPr lang="sr-Latn-C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0DAD-4AED-4D61-ABF2-B7AFEF49E5C7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8838-FEFC-498A-BD08-18C1D57EE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Treba imati na umu da su ovo izvori energije koja se može pretvarati u razne oblike, ne samo električnu energiju.  Npr. ugljen, nafta i plin se koriste za grijanje, za transport, za pokretanje industrijskih postrojenja, u poljoprivredi.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Navedeni</a:t>
            </a:r>
            <a:r>
              <a:rPr lang="hr-HR" baseline="0" dirty="0" smtClean="0"/>
              <a:t> su postoci ukupne svjetske potrošnje energije.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BB01-0711-40F7-A359-1512E5E9518A}" type="datetime2">
              <a:rPr lang="hr-HR" smtClean="0"/>
              <a:pPr/>
              <a:t>petak, 9. veljača 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726F-C822-4A7F-A8C1-FCF6262DFB1E}" type="datetime2">
              <a:rPr lang="hr-HR" smtClean="0"/>
              <a:pPr/>
              <a:t>petak, 9. veljača 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9723"/>
            <a:ext cx="8424936" cy="114455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SzPct val="125000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E7FD-23E3-4109-81EF-E4D0D096D858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B834-6DA5-476C-BA87-05968FB751AE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9FA-1EB7-4C9C-8A92-C9384F313645}" type="datetime2">
              <a:rPr lang="hr-HR" smtClean="0"/>
              <a:pPr/>
              <a:t>petak, 9. veljača 2018.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9723"/>
            <a:ext cx="8352928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78A3A1E-F339-4B22-B39B-A561DDDD8AD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597352"/>
            <a:ext cx="3384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Energetika</a:t>
            </a:r>
            <a:r>
              <a:rPr lang="en-US" dirty="0" smtClean="0"/>
              <a:t> 2013/2014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621970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Energetika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424136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Predavanja 1-3</a:t>
            </a:r>
            <a:endParaRPr lang="hr-HR" sz="2800" dirty="0" smtClean="0"/>
          </a:p>
          <a:p>
            <a:r>
              <a:rPr lang="hr-HR" sz="2800" dirty="0" smtClean="0"/>
              <a:t>Primarni izvori energije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2017/2018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Raspodjela obnovljivih i neobnovljivih izvora u 2009.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1259632" y="2060848"/>
          <a:ext cx="6491064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0544"/>
                <a:gridCol w="1584176"/>
                <a:gridCol w="864096"/>
                <a:gridCol w="792088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Izvor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Svijet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SAD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Kina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EU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RH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Neobnovljivi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   - Fosilni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76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88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     -Nuklearni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Obnovljivi</a:t>
                      </a:r>
                      <a:endParaRPr lang="hr-H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4365104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Treba imati na umu da ovi podaci ne uključuju trgovinu strujom. Npr. za RH to znači da pokazuju koliko se primarnih izvora troši u samoj RH, no zapravo je ukupna potrošnja energije veća zbog uvoza električne energije. U tom slučaju dio energije otpada i na nuklearnu.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E95F-D5EA-43AB-A994-8A9C3A67BF6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Kretanje potrošnje energije po primarnim izvorima u svijetu 1971. - 2009.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61239" y="328033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Ekvivalent 1M tona nafte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142" y="60791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Prosječni porast u posljednjih 40 godina ~ 120%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35797"/>
            <a:ext cx="7683518" cy="432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6AB-A97B-4E54-B992-B9BE6361119E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Kretanje potrošnje energije po primarnim izvorima u svijetu 1986. - 2011.</a:t>
            </a:r>
            <a:endParaRPr lang="en-US" sz="3200" dirty="0"/>
          </a:p>
        </p:txBody>
      </p:sp>
      <p:pic>
        <p:nvPicPr>
          <p:cNvPr id="3075" name="Picture 3" descr="D:\Documents\Nastava 2013\Energetika\Pictures\kretanje_potrosnje_primarnih_energenata_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74647"/>
            <a:ext cx="6806480" cy="37427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00000">
            <a:off x="7168934" y="320833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Ekvivalent 1M tona nafte</a:t>
            </a:r>
            <a:endParaRPr lang="en-US" b="1" dirty="0"/>
          </a:p>
        </p:txBody>
      </p:sp>
      <p:pic>
        <p:nvPicPr>
          <p:cNvPr id="3076" name="Picture 4" descr="D:\Documents\Nastava 2013\Energetika\Pictures\kretanje_potrosnje_primarnih_energenata_2011_leg.jpg"/>
          <p:cNvPicPr>
            <a:picLocks noChangeAspect="1" noChangeArrowheads="1"/>
          </p:cNvPicPr>
          <p:nvPr/>
        </p:nvPicPr>
        <p:blipFill>
          <a:blip r:embed="rId3" cstate="print"/>
          <a:srcRect r="26391" b="9333"/>
          <a:stretch>
            <a:fillRect/>
          </a:stretch>
        </p:blipFill>
        <p:spPr bwMode="auto">
          <a:xfrm>
            <a:off x="1957139" y="1516618"/>
            <a:ext cx="1606749" cy="13990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2346" y="5143030"/>
            <a:ext cx="6734269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1986             1990	          1995                 2000</a:t>
            </a:r>
            <a:r>
              <a:rPr lang="hr-HR" sz="1600" b="1" dirty="0" smtClean="0">
                <a:sym typeface="Wingdings" pitchFamily="2" charset="2"/>
              </a:rPr>
              <a:t>                   2005                   2011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3767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smtClean="0">
                <a:solidFill>
                  <a:srgbClr val="C00000"/>
                </a:solidFill>
              </a:rPr>
              <a:t>Najbrže rastući primarni izvor je ugljen sa ~ 80% porasta! Udio neprekidno raste.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C00000"/>
                </a:solidFill>
              </a:rPr>
              <a:t> Nafta je najzastupljeniji izvor (~33%), udio se mijenja (posljedica promjene cijena)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C00000"/>
                </a:solidFill>
              </a:rPr>
              <a:t> Udio prirodnog plina u porastu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1859-C9AE-409A-8322-E99FC221CD37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008" y="1844824"/>
            <a:ext cx="183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Prosječni porast u posljednjih 25 godina ~ 70%</a:t>
            </a:r>
          </a:p>
          <a:p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b="1" dirty="0" smtClean="0">
                <a:solidFill>
                  <a:srgbClr val="002060"/>
                </a:solidFill>
              </a:rPr>
              <a:t>U 2010. zabilježen je najbrži rast potrošnje (5.6%) od 1973. godine.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Kretanje potrošnje energije po regijama</a:t>
            </a:r>
            <a:endParaRPr lang="en-US" sz="3200" dirty="0"/>
          </a:p>
        </p:txBody>
      </p:sp>
      <p:pic>
        <p:nvPicPr>
          <p:cNvPr id="6146" name="Picture 2" descr="D:\Documents\Nastava 2013\Energetika\Pictures\world_energy_consiption_by_reg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32" y="1837727"/>
            <a:ext cx="6445894" cy="37580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49887" y="1977164"/>
            <a:ext cx="259411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r>
              <a:rPr lang="en-US" sz="2000" b="1" dirty="0" err="1" smtClean="0"/>
              <a:t>Sjeverna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Amerika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Europa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Euroazija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bilježe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blagi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porast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potrošnje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primarne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energije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dok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Azijsko-pacifička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regija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posljednjih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godina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bilježi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znatno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veći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rast</a:t>
            </a:r>
            <a:r>
              <a:rPr lang="en-US" sz="2000" b="1" dirty="0" smtClean="0"/>
              <a:t>.</a:t>
            </a:r>
            <a:endParaRPr lang="hr-HR" sz="2000" b="1" dirty="0" smtClean="0"/>
          </a:p>
          <a:p>
            <a:endParaRPr lang="hr-HR" sz="20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**ne </a:t>
            </a:r>
            <a:r>
              <a:rPr lang="en-US" dirty="0" err="1" smtClean="0">
                <a:solidFill>
                  <a:srgbClr val="0070C0"/>
                </a:solidFill>
              </a:rPr>
              <a:t>ukljucuje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Kinu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**</a:t>
            </a:r>
            <a:r>
              <a:rPr lang="hr-HR" dirty="0" smtClean="0">
                <a:solidFill>
                  <a:srgbClr val="0070C0"/>
                </a:solidFill>
              </a:rPr>
              <a:t>međunarodni zračni i pomorski promet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D06A-CAFE-4F43-866B-6F348D78C74E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Potrošnja per capita</a:t>
            </a:r>
            <a:br>
              <a:rPr lang="hr-HR" dirty="0" smtClean="0"/>
            </a:br>
            <a:r>
              <a:rPr lang="en-US" dirty="0" smtClean="0"/>
              <a:t>(kg of oil equivalent per capita)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15617" y="1620078"/>
          <a:ext cx="8160026" cy="411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5D6-3FC6-416D-8BC9-EFFE1FFDA8EC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5534561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002060"/>
                </a:solidFill>
              </a:rPr>
              <a:t>Bogate zemlje troše nekoliko puta više od svjetskog prosjeka, dok siromašne i zemlje u razvoju (većina stanovništva Zemlje) troše ispod svjetskog prosjeka.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hr-HR" dirty="0" smtClean="0"/>
              <a:t>Potrošnja ukupno i per capita</a:t>
            </a:r>
            <a:endParaRPr lang="en-US" dirty="0"/>
          </a:p>
        </p:txBody>
      </p:sp>
      <p:pic>
        <p:nvPicPr>
          <p:cNvPr id="3075" name="Picture 3" descr="D:\Documents\Nastava 2013\Energetika\Pictures\Gdp-energy-efficien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8043"/>
            <a:ext cx="9144000" cy="5859957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84B6-1850-4173-96E5-97D4688849C3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Potrošnja per capita</a:t>
            </a:r>
            <a:endParaRPr lang="en-US" dirty="0"/>
          </a:p>
        </p:txBody>
      </p:sp>
      <p:pic>
        <p:nvPicPr>
          <p:cNvPr id="1029" name="Picture 5" descr="D:\Documents\Nastava 2013\Energetika\Pictures\per_capita_energy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1475" y="1445700"/>
            <a:ext cx="7198368" cy="5163822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E2E-1C36-40EB-963C-2A542B7197E5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Rezerve fosilnih izvora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44" y="1581543"/>
            <a:ext cx="5628117" cy="35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1484784"/>
            <a:ext cx="30963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r>
              <a:rPr lang="hr-HR" sz="2400" dirty="0" smtClean="0"/>
              <a:t>Prikazan je omjer rezervi i godišnje proizvodnje za pojedini izvor </a:t>
            </a:r>
            <a:r>
              <a:rPr lang="hr-HR" sz="2400" b="1" dirty="0" smtClean="0"/>
              <a:t>(R/P)</a:t>
            </a:r>
          </a:p>
          <a:p>
            <a:r>
              <a:rPr lang="hr-HR" sz="2400" b="1" dirty="0" smtClean="0">
                <a:sym typeface="Wingdings" pitchFamily="2" charset="2"/>
              </a:rPr>
              <a:t> taj omjer govori koliko godina se taj izvor može koristiti uz trenutnu brzinu potrošnje</a:t>
            </a:r>
          </a:p>
          <a:p>
            <a:endParaRPr lang="hr-HR" sz="2000" dirty="0" smtClean="0">
              <a:sym typeface="Wingdings" pitchFamily="2" charset="2"/>
            </a:endParaRPr>
          </a:p>
          <a:p>
            <a:endParaRPr lang="hr-HR" sz="2000" dirty="0" smtClean="0">
              <a:sym typeface="Wingdings" pitchFamily="2" charset="2"/>
            </a:endParaRP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0587" y="512250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ym typeface="Wingdings" pitchFamily="2" charset="2"/>
              </a:rPr>
              <a:t>Trenutne otkrivene zalihe su:  </a:t>
            </a:r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>
                <a:sym typeface="Wingdings" pitchFamily="2" charset="2"/>
              </a:rPr>
              <a:t> ugljena ~110 godina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>
                <a:sym typeface="Wingdings" pitchFamily="2" charset="2"/>
              </a:rPr>
              <a:t> prirodnog plina ~60 godina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>
                <a:sym typeface="Wingdings" pitchFamily="2" charset="2"/>
              </a:rPr>
              <a:t> sirove nafte ~50 godina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05B6-FBD6-47A9-A67A-DBCD9113A205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2290" y="1594044"/>
            <a:ext cx="4824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R/P omjer za fosilna goriva 2011.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6245" y="1611153"/>
            <a:ext cx="1175049" cy="830997"/>
            <a:chOff x="971600" y="1988840"/>
            <a:chExt cx="86409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1988840"/>
              <a:ext cx="864096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b="1" dirty="0" smtClean="0">
                  <a:solidFill>
                    <a:schemeClr val="tx2"/>
                  </a:solidFill>
                </a:rPr>
                <a:t>nafta</a:t>
              </a:r>
            </a:p>
            <a:p>
              <a:pPr algn="r"/>
              <a:r>
                <a:rPr lang="hr-HR" sz="1600" b="1" dirty="0" smtClean="0">
                  <a:solidFill>
                    <a:schemeClr val="tx2"/>
                  </a:solidFill>
                </a:rPr>
                <a:t>plin</a:t>
              </a:r>
            </a:p>
            <a:p>
              <a:pPr algn="r"/>
              <a:r>
                <a:rPr lang="hr-HR" sz="1600" b="1" dirty="0" smtClean="0">
                  <a:solidFill>
                    <a:schemeClr val="tx2"/>
                  </a:solidFill>
                </a:rPr>
                <a:t>ugljen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28990" y="2090664"/>
              <a:ext cx="144016" cy="14401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8990" y="2316628"/>
              <a:ext cx="144016" cy="1440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8990" y="2562470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8662" y="4731026"/>
            <a:ext cx="55460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b="1" dirty="0" smtClean="0">
                <a:solidFill>
                  <a:schemeClr val="tx2"/>
                </a:solidFill>
              </a:rPr>
              <a:t>      </a:t>
            </a:r>
            <a:r>
              <a:rPr lang="hr-HR" sz="1400" b="1" dirty="0" smtClean="0">
                <a:solidFill>
                  <a:schemeClr val="tx2"/>
                </a:solidFill>
              </a:rPr>
              <a:t>OECD            non-OECD             EU	            bivši SSSR             Svijet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7007" y="4084983"/>
            <a:ext cx="457201" cy="31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100</a:t>
            </a:r>
            <a:endParaRPr lang="hr-HR" sz="1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0502" y="3531706"/>
            <a:ext cx="457201" cy="31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200</a:t>
            </a:r>
            <a:endParaRPr lang="hr-HR" sz="14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3876" y="2988367"/>
            <a:ext cx="457201" cy="31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300</a:t>
            </a:r>
            <a:endParaRPr lang="hr-HR" sz="1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7251" y="2474845"/>
            <a:ext cx="457201" cy="31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400</a:t>
            </a:r>
            <a:endParaRPr lang="hr-HR" sz="14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0746" y="1911627"/>
            <a:ext cx="457201" cy="31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500</a:t>
            </a:r>
            <a:endParaRPr lang="hr-HR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Nastava 2013\Energetika\Pictures\oil_production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78" y="1963366"/>
            <a:ext cx="4265886" cy="2256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Proizvodnja i potrošnja sirove nafte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423040" y="25707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1M tona nafte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3364" y="1785310"/>
            <a:ext cx="35283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Proizvodnja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0031" y="1916832"/>
            <a:ext cx="3816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Proizvodnja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nafte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blago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raste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što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znači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joj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udio</a:t>
            </a:r>
            <a:r>
              <a:rPr lang="en-US" sz="2000" dirty="0" smtClean="0">
                <a:solidFill>
                  <a:srgbClr val="002060"/>
                </a:solidFill>
              </a:rPr>
              <a:t> u </a:t>
            </a:r>
            <a:r>
              <a:rPr lang="en-US" sz="2000" dirty="0" err="1" smtClean="0">
                <a:solidFill>
                  <a:srgbClr val="002060"/>
                </a:solidFill>
              </a:rPr>
              <a:t>ukupnoj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primarnoj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energiji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pada</a:t>
            </a:r>
            <a:r>
              <a:rPr lang="hr-HR" sz="2000" dirty="0" smtClean="0">
                <a:solidFill>
                  <a:srgbClr val="002060"/>
                </a:solidFill>
              </a:rPr>
              <a:t>. </a:t>
            </a:r>
            <a:r>
              <a:rPr lang="hr-HR" sz="2000" smtClean="0">
                <a:solidFill>
                  <a:srgbClr val="002060"/>
                </a:solidFill>
              </a:rPr>
              <a:t>Prisutne su fluktuacije zbog promjena cijena nafte.</a:t>
            </a:r>
            <a:r>
              <a:rPr lang="en-US" sz="2000" smtClean="0">
                <a:solidFill>
                  <a:srgbClr val="002060"/>
                </a:solidFill>
              </a:rPr>
              <a:t> </a:t>
            </a:r>
            <a:endParaRPr lang="hr-HR" sz="2000" dirty="0" smtClean="0">
              <a:solidFill>
                <a:srgbClr val="002060"/>
              </a:solidFill>
            </a:endParaRPr>
          </a:p>
          <a:p>
            <a:endParaRPr lang="hr-HR" sz="2000" dirty="0" smtClean="0">
              <a:solidFill>
                <a:srgbClr val="002060"/>
              </a:solidFill>
            </a:endParaRPr>
          </a:p>
          <a:p>
            <a:r>
              <a:rPr lang="en-US" sz="2000" dirty="0" err="1" smtClean="0">
                <a:solidFill>
                  <a:srgbClr val="002060"/>
                </a:solidFill>
              </a:rPr>
              <a:t>Središte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naftne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proizvodnje</a:t>
            </a:r>
            <a:r>
              <a:rPr lang="en-US" sz="2000" dirty="0" smtClean="0">
                <a:solidFill>
                  <a:srgbClr val="002060"/>
                </a:solidFill>
              </a:rPr>
              <a:t> je </a:t>
            </a:r>
            <a:r>
              <a:rPr lang="en-US" sz="2000" dirty="0" err="1" smtClean="0">
                <a:solidFill>
                  <a:srgbClr val="002060"/>
                </a:solidFill>
              </a:rPr>
              <a:t>Bliski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istok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koji</a:t>
            </a:r>
            <a:r>
              <a:rPr lang="en-US" sz="2000" dirty="0" smtClean="0">
                <a:solidFill>
                  <a:srgbClr val="002060"/>
                </a:solidFill>
              </a:rPr>
              <a:t> je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najveći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izvoznik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989443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Stalni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porast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potrošnje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nafte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prisutan</a:t>
            </a:r>
            <a:r>
              <a:rPr lang="en-US" sz="2000" dirty="0" smtClean="0">
                <a:solidFill>
                  <a:srgbClr val="002060"/>
                </a:solidFill>
              </a:rPr>
              <a:t> je u </a:t>
            </a:r>
            <a:r>
              <a:rPr lang="en-US" sz="2000" dirty="0" err="1" smtClean="0">
                <a:solidFill>
                  <a:srgbClr val="002060"/>
                </a:solidFill>
              </a:rPr>
              <a:t>svim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energetskim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regijama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Uklju</a:t>
            </a:r>
            <a:r>
              <a:rPr lang="hr-HR" dirty="0" smtClean="0">
                <a:solidFill>
                  <a:srgbClr val="FF0000"/>
                </a:solidFill>
              </a:rPr>
              <a:t>č</a:t>
            </a:r>
            <a:r>
              <a:rPr lang="en-US" dirty="0" err="1" smtClean="0">
                <a:solidFill>
                  <a:srgbClr val="FF0000"/>
                </a:solidFill>
              </a:rPr>
              <a:t>uje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poljoprivredu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komercijalne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javne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slu</a:t>
            </a:r>
            <a:r>
              <a:rPr lang="hr-HR" dirty="0" smtClean="0">
                <a:solidFill>
                  <a:srgbClr val="FF0000"/>
                </a:solidFill>
              </a:rPr>
              <a:t>ž</a:t>
            </a:r>
            <a:r>
              <a:rPr lang="en-US" dirty="0" smtClean="0">
                <a:solidFill>
                  <a:srgbClr val="FF0000"/>
                </a:solidFill>
              </a:rPr>
              <a:t>be, </a:t>
            </a:r>
            <a:r>
              <a:rPr lang="en-US" dirty="0" err="1" smtClean="0">
                <a:solidFill>
                  <a:srgbClr val="FF0000"/>
                </a:solidFill>
              </a:rPr>
              <a:t>potro</a:t>
            </a:r>
            <a:r>
              <a:rPr lang="hr-HR" dirty="0" smtClean="0">
                <a:solidFill>
                  <a:srgbClr val="FF0000"/>
                </a:solidFill>
              </a:rPr>
              <a:t>š</a:t>
            </a:r>
            <a:r>
              <a:rPr lang="en-US" dirty="0" err="1" smtClean="0">
                <a:solidFill>
                  <a:srgbClr val="FF0000"/>
                </a:solidFill>
              </a:rPr>
              <a:t>nju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stanovni</a:t>
            </a:r>
            <a:r>
              <a:rPr lang="hr-HR" dirty="0" smtClean="0">
                <a:solidFill>
                  <a:srgbClr val="FF0000"/>
                </a:solidFill>
              </a:rPr>
              <a:t>š</a:t>
            </a:r>
            <a:r>
              <a:rPr lang="en-US" dirty="0" err="1" smtClean="0">
                <a:solidFill>
                  <a:srgbClr val="FF0000"/>
                </a:solidFill>
              </a:rPr>
              <a:t>tva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Documents\Nastava 2013\Energetika\Pictures\oil_consumption_sec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39" y="4527298"/>
            <a:ext cx="4320885" cy="20638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6200000">
            <a:off x="-458337" y="51066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1M tona nafte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35494" y="4331064"/>
            <a:ext cx="35283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Potrošnja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57DC-81EB-4C83-AE5C-077936292E98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Kretanje rezervi i potrošnja sirove nafte</a:t>
            </a:r>
            <a:endParaRPr lang="en-US" dirty="0"/>
          </a:p>
        </p:txBody>
      </p:sp>
      <p:pic>
        <p:nvPicPr>
          <p:cNvPr id="27650" name="Picture 2" descr="D:\Documents\Nastava 2013\Energetika\Pictures\Kretanje_rezerve_nafte1980-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5878"/>
            <a:ext cx="5103440" cy="2657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350003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Potrošnja se povećava najviše zbog Azijskih zemalja (Kina)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Zbog otkrivanja novih izvora ukupne potvrđene rezerve rastu brže od potrošnje i </a:t>
            </a:r>
            <a:r>
              <a:rPr lang="hr-HR" b="1" dirty="0" smtClean="0"/>
              <a:t>R/P raste</a:t>
            </a:r>
          </a:p>
          <a:p>
            <a:r>
              <a:rPr lang="hr-HR" dirty="0" smtClean="0">
                <a:sym typeface="Wingdings" pitchFamily="2" charset="2"/>
              </a:rPr>
              <a:t></a:t>
            </a:r>
            <a:r>
              <a:rPr lang="hr-HR" dirty="0" smtClean="0"/>
              <a:t>Cijena nafte nije uvjetovana zalihama i proizvodnjom već “političkim” okolnostima</a:t>
            </a:r>
          </a:p>
          <a:p>
            <a:r>
              <a:rPr lang="hr-HR" dirty="0" smtClean="0">
                <a:sym typeface="Wingdings" pitchFamily="2" charset="2"/>
              </a:rPr>
              <a:t></a:t>
            </a:r>
            <a:r>
              <a:rPr lang="hr-HR" dirty="0" smtClean="0"/>
              <a:t> Cijenom nafte može se poticati ili sprječavati ulaganje u alternativne izvore energije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5" y="170080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Documents\Nastava 2013\Energetika\Pictures\R_over_P_nafta_1980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96266"/>
            <a:ext cx="2779787" cy="2573094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2D52-5A16-4B40-97E9-BDF0D2CA1BE0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02702" y="2843063"/>
            <a:ext cx="25922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1B barela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661993" y="2699048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1M barela/dan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1700808"/>
            <a:ext cx="2304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</a:rPr>
              <a:t>Potrošnja po regijama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4221088"/>
            <a:ext cx="9361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002060"/>
                </a:solidFill>
              </a:rPr>
              <a:t>R/P omjer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1772816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Stanje potvrđenih rezervi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7" y="1700808"/>
            <a:ext cx="8799968" cy="468052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Predavanja</a:t>
            </a:r>
          </a:p>
          <a:p>
            <a:r>
              <a:rPr lang="hr-HR" dirty="0" smtClean="0"/>
              <a:t>Studentski seminari</a:t>
            </a:r>
          </a:p>
          <a:p>
            <a:pPr lvl="1"/>
            <a:r>
              <a:rPr lang="hr-HR" dirty="0" smtClean="0"/>
              <a:t>Svaki student treba izraditi seminar na izabranu temu</a:t>
            </a:r>
          </a:p>
          <a:p>
            <a:pPr lvl="1"/>
            <a:r>
              <a:rPr lang="hr-HR" dirty="0" smtClean="0"/>
              <a:t>Seminar treba biti poslan </a:t>
            </a:r>
            <a:r>
              <a:rPr lang="hr-HR" b="1" dirty="0" smtClean="0"/>
              <a:t>u </a:t>
            </a:r>
            <a:r>
              <a:rPr lang="en-US" b="1" dirty="0" err="1" smtClean="0"/>
              <a:t>pisanom</a:t>
            </a:r>
            <a:r>
              <a:rPr lang="en-US" b="1" dirty="0" smtClean="0"/>
              <a:t> </a:t>
            </a:r>
            <a:r>
              <a:rPr lang="en-US" b="1" dirty="0" err="1" smtClean="0"/>
              <a:t>obliku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u </a:t>
            </a:r>
            <a:r>
              <a:rPr lang="hr-HR" b="1" dirty="0" smtClean="0"/>
              <a:t>obliku prezentacije </a:t>
            </a:r>
            <a:r>
              <a:rPr lang="hr-HR" dirty="0" smtClean="0"/>
              <a:t>(ppt ili pdf) najkasnije 5 dana prije održavanja</a:t>
            </a:r>
          </a:p>
          <a:p>
            <a:pPr lvl="1"/>
            <a:r>
              <a:rPr lang="hr-HR" dirty="0" smtClean="0"/>
              <a:t>Prezentacija seminara u trajanju min. 30 do maks. 45 minuta u dogovorenom terminu</a:t>
            </a:r>
          </a:p>
          <a:p>
            <a:pPr lvl="1"/>
            <a:r>
              <a:rPr lang="hr-HR" dirty="0" smtClean="0"/>
              <a:t>Otvorena diskusija sa kolegama o zadanoj temi</a:t>
            </a:r>
          </a:p>
          <a:p>
            <a:pPr lvl="1">
              <a:buNone/>
            </a:pPr>
            <a:endParaRPr lang="hr-HR" dirty="0" smtClean="0"/>
          </a:p>
          <a:p>
            <a:r>
              <a:rPr lang="hr-HR" dirty="0" smtClean="0"/>
              <a:t>Prisustvo na 70% posto nastave je uvjet za potpis</a:t>
            </a:r>
          </a:p>
          <a:p>
            <a:r>
              <a:rPr lang="hr-HR" dirty="0" smtClean="0"/>
              <a:t>Krajnja ocjena temelji se na ocjeni pisanog seminara i održane prezentacije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62B9-06B5-4415-80E0-6CF68694011C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\Nastava 2013\Energetika\Pictures\gas_production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09" y="1988839"/>
            <a:ext cx="4369308" cy="22934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Proizvodnja i potrošnja prirodnog plina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34803" y="24522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1B m</a:t>
            </a:r>
            <a:r>
              <a:rPr lang="hr-HR" baseline="30000" dirty="0" smtClean="0"/>
              <a:t>3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1" y="1751150"/>
            <a:ext cx="36724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Proizvodnja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32040" y="5085184"/>
            <a:ext cx="40324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ym typeface="Wingdings" pitchFamily="2" charset="2"/>
              </a:rPr>
              <a:t> </a:t>
            </a:r>
            <a:r>
              <a:rPr lang="en-US" dirty="0" smtClean="0"/>
              <a:t>Kao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proizvodnja</a:t>
            </a:r>
            <a:r>
              <a:rPr lang="en-US" dirty="0" smtClean="0"/>
              <a:t> </a:t>
            </a:r>
            <a:r>
              <a:rPr lang="en-US" dirty="0" err="1" smtClean="0"/>
              <a:t>plina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potrošnja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. </a:t>
            </a:r>
            <a:r>
              <a:rPr lang="en-US" dirty="0" err="1" smtClean="0"/>
              <a:t>Ovo</a:t>
            </a:r>
            <a:r>
              <a:rPr lang="en-US" dirty="0" smtClean="0"/>
              <a:t> se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Europe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Euroazije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sz="1600" dirty="0" err="1" smtClean="0">
                <a:solidFill>
                  <a:srgbClr val="0070C0"/>
                </a:solidFill>
              </a:rPr>
              <a:t>Uklju</a:t>
            </a:r>
            <a:r>
              <a:rPr lang="hr-HR" sz="1600" dirty="0" smtClean="0">
                <a:solidFill>
                  <a:srgbClr val="0070C0"/>
                </a:solidFill>
              </a:rPr>
              <a:t>č</a:t>
            </a:r>
            <a:r>
              <a:rPr lang="en-US" sz="1600" dirty="0" err="1" smtClean="0">
                <a:solidFill>
                  <a:srgbClr val="0070C0"/>
                </a:solidFill>
              </a:rPr>
              <a:t>uje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poljoprivredu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komercijalne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javne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slu</a:t>
            </a:r>
            <a:r>
              <a:rPr lang="hr-HR" sz="1600" dirty="0" smtClean="0">
                <a:solidFill>
                  <a:srgbClr val="0070C0"/>
                </a:solidFill>
              </a:rPr>
              <a:t>ž</a:t>
            </a:r>
            <a:r>
              <a:rPr lang="en-US" sz="1600" dirty="0" smtClean="0">
                <a:solidFill>
                  <a:srgbClr val="0070C0"/>
                </a:solidFill>
              </a:rPr>
              <a:t>be, </a:t>
            </a:r>
            <a:r>
              <a:rPr lang="en-US" sz="1600" dirty="0" err="1" smtClean="0">
                <a:solidFill>
                  <a:srgbClr val="0070C0"/>
                </a:solidFill>
              </a:rPr>
              <a:t>potro</a:t>
            </a:r>
            <a:r>
              <a:rPr lang="hr-HR" sz="1600" dirty="0" smtClean="0">
                <a:solidFill>
                  <a:srgbClr val="0070C0"/>
                </a:solidFill>
              </a:rPr>
              <a:t>š</a:t>
            </a:r>
            <a:r>
              <a:rPr lang="en-US" sz="1600" dirty="0" err="1" smtClean="0">
                <a:solidFill>
                  <a:srgbClr val="0070C0"/>
                </a:solidFill>
              </a:rPr>
              <a:t>nju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stanovni</a:t>
            </a:r>
            <a:r>
              <a:rPr lang="hr-HR" sz="1600" dirty="0" smtClean="0">
                <a:solidFill>
                  <a:srgbClr val="0070C0"/>
                </a:solidFill>
              </a:rPr>
              <a:t>š</a:t>
            </a:r>
            <a:r>
              <a:rPr lang="en-US" sz="1600" dirty="0" err="1" smtClean="0">
                <a:solidFill>
                  <a:srgbClr val="0070C0"/>
                </a:solidFill>
              </a:rPr>
              <a:t>tva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3076" name="Picture 4" descr="D:\Documents\Nastava 2013\Energetika\Pictures\gas_consumption_sec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15" y="4575729"/>
            <a:ext cx="4329901" cy="20934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0">
            <a:off x="-495048" y="505382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1B m</a:t>
            </a:r>
            <a:r>
              <a:rPr lang="hr-HR" baseline="30000" dirty="0" smtClean="0"/>
              <a:t>3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352730"/>
            <a:ext cx="36724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Potrošnja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50904" y="1607889"/>
            <a:ext cx="4393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err="1" smtClean="0"/>
              <a:t>Proizvodnja</a:t>
            </a:r>
            <a:r>
              <a:rPr lang="en-US" dirty="0" smtClean="0"/>
              <a:t> </a:t>
            </a:r>
            <a:r>
              <a:rPr lang="en-US" dirty="0" err="1" smtClean="0"/>
              <a:t>prirodnog</a:t>
            </a:r>
            <a:r>
              <a:rPr lang="en-US" dirty="0" smtClean="0"/>
              <a:t> </a:t>
            </a:r>
            <a:r>
              <a:rPr lang="en-US" dirty="0" err="1" smtClean="0"/>
              <a:t>plina</a:t>
            </a:r>
            <a:r>
              <a:rPr lang="en-US" dirty="0" smtClean="0"/>
              <a:t> </a:t>
            </a:r>
            <a:r>
              <a:rPr lang="en-US" dirty="0" err="1" smtClean="0"/>
              <a:t>rapidno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. 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err="1" smtClean="0"/>
              <a:t>Gradnja</a:t>
            </a:r>
            <a:r>
              <a:rPr lang="en-US" dirty="0" smtClean="0"/>
              <a:t> </a:t>
            </a:r>
            <a:r>
              <a:rPr lang="en-US" dirty="0" err="1" smtClean="0"/>
              <a:t>plinovoda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LNG </a:t>
            </a:r>
            <a:r>
              <a:rPr lang="en-US" dirty="0" err="1" smtClean="0"/>
              <a:t>postrojenja</a:t>
            </a:r>
            <a:r>
              <a:rPr lang="en-US" dirty="0" smtClean="0"/>
              <a:t> </a:t>
            </a:r>
            <a:r>
              <a:rPr lang="en-US" dirty="0" err="1" smtClean="0"/>
              <a:t>omogućila</a:t>
            </a:r>
            <a:r>
              <a:rPr lang="en-US" dirty="0" smtClean="0"/>
              <a:t> je </a:t>
            </a:r>
            <a:r>
              <a:rPr lang="en-US" dirty="0" err="1" smtClean="0"/>
              <a:t>trgovanje</a:t>
            </a:r>
            <a:r>
              <a:rPr lang="en-US" dirty="0" smtClean="0"/>
              <a:t> </a:t>
            </a:r>
            <a:r>
              <a:rPr lang="en-US" dirty="0" err="1" smtClean="0"/>
              <a:t>plinom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daljine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polako</a:t>
            </a:r>
            <a:r>
              <a:rPr lang="en-US" dirty="0" smtClean="0"/>
              <a:t> </a:t>
            </a:r>
            <a:r>
              <a:rPr lang="en-US" dirty="0" err="1" smtClean="0"/>
              <a:t>plin</a:t>
            </a:r>
            <a:r>
              <a:rPr lang="en-US" dirty="0" smtClean="0"/>
              <a:t> </a:t>
            </a:r>
            <a:r>
              <a:rPr lang="en-US" dirty="0" err="1" smtClean="0"/>
              <a:t>prestaje</a:t>
            </a:r>
            <a:r>
              <a:rPr lang="en-US" dirty="0" smtClean="0"/>
              <a:t> </a:t>
            </a:r>
            <a:r>
              <a:rPr lang="en-US" dirty="0" err="1" smtClean="0"/>
              <a:t>spaljivati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naftnim</a:t>
            </a:r>
            <a:r>
              <a:rPr lang="en-US" dirty="0" smtClean="0"/>
              <a:t> </a:t>
            </a:r>
            <a:r>
              <a:rPr lang="en-US" dirty="0" err="1" smtClean="0"/>
              <a:t>poljima</a:t>
            </a:r>
            <a:r>
              <a:rPr lang="en-US" dirty="0" smtClean="0"/>
              <a:t> </a:t>
            </a:r>
            <a:r>
              <a:rPr lang="en-US" dirty="0" err="1" smtClean="0"/>
              <a:t>Bliskog</a:t>
            </a:r>
            <a:r>
              <a:rPr lang="en-US" dirty="0" smtClean="0"/>
              <a:t> </a:t>
            </a:r>
            <a:r>
              <a:rPr lang="en-US" dirty="0" err="1" smtClean="0"/>
              <a:t>istoka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se </a:t>
            </a:r>
            <a:r>
              <a:rPr lang="en-US" dirty="0" err="1" smtClean="0"/>
              <a:t>ukapljuje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istočnoj</a:t>
            </a:r>
            <a:r>
              <a:rPr lang="en-US" dirty="0" smtClean="0"/>
              <a:t> </a:t>
            </a:r>
            <a:r>
              <a:rPr lang="en-US" dirty="0" err="1" smtClean="0"/>
              <a:t>Aziji</a:t>
            </a:r>
            <a:r>
              <a:rPr lang="en-US" dirty="0" smtClean="0"/>
              <a:t>. 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err="1" smtClean="0"/>
              <a:t>Istočna</a:t>
            </a:r>
            <a:r>
              <a:rPr lang="en-US" dirty="0" smtClean="0"/>
              <a:t> se </a:t>
            </a:r>
            <a:r>
              <a:rPr lang="en-US" dirty="0" err="1" smtClean="0"/>
              <a:t>Azija</a:t>
            </a:r>
            <a:r>
              <a:rPr lang="en-US" dirty="0" smtClean="0"/>
              <a:t>, </a:t>
            </a:r>
            <a:r>
              <a:rPr lang="en-US" dirty="0" err="1" smtClean="0"/>
              <a:t>prvenstveno</a:t>
            </a:r>
            <a:r>
              <a:rPr lang="en-US" dirty="0" smtClean="0"/>
              <a:t> Japan, </a:t>
            </a:r>
            <a:r>
              <a:rPr lang="en-US" dirty="0" err="1" smtClean="0"/>
              <a:t>snabdijeva</a:t>
            </a:r>
            <a:r>
              <a:rPr lang="en-US" dirty="0" smtClean="0"/>
              <a:t> </a:t>
            </a:r>
            <a:r>
              <a:rPr lang="en-US" dirty="0" err="1" smtClean="0"/>
              <a:t>ukapljenim</a:t>
            </a:r>
            <a:r>
              <a:rPr lang="en-US" dirty="0" smtClean="0"/>
              <a:t> </a:t>
            </a:r>
            <a:r>
              <a:rPr lang="en-US" dirty="0" err="1" smtClean="0"/>
              <a:t>plinom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jugoistočne</a:t>
            </a:r>
            <a:r>
              <a:rPr lang="en-US" dirty="0" smtClean="0"/>
              <a:t> </a:t>
            </a:r>
            <a:r>
              <a:rPr lang="en-US" dirty="0" err="1" smtClean="0"/>
              <a:t>Azije</a:t>
            </a:r>
            <a:r>
              <a:rPr lang="en-US" dirty="0" smtClean="0"/>
              <a:t>. 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E</a:t>
            </a:r>
            <a:r>
              <a:rPr lang="hr-HR" dirty="0" smtClean="0"/>
              <a:t>u</a:t>
            </a:r>
            <a:r>
              <a:rPr lang="en-US" dirty="0" err="1" smtClean="0"/>
              <a:t>ropa</a:t>
            </a:r>
            <a:r>
              <a:rPr lang="en-US" dirty="0" smtClean="0"/>
              <a:t> se </a:t>
            </a:r>
            <a:r>
              <a:rPr lang="en-US" dirty="0" err="1" smtClean="0"/>
              <a:t>snabdijeva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Rusije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Sjeverne</a:t>
            </a:r>
            <a:r>
              <a:rPr lang="en-US" dirty="0" smtClean="0"/>
              <a:t> </a:t>
            </a:r>
            <a:r>
              <a:rPr lang="en-US" dirty="0" err="1" smtClean="0"/>
              <a:t>Afrike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plinovodima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LNG </a:t>
            </a:r>
            <a:r>
              <a:rPr lang="en-US" dirty="0" err="1" smtClean="0"/>
              <a:t>tehnologije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38DA-796C-4255-8E3B-3005709466C3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448272" cy="256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723"/>
            <a:ext cx="9144000" cy="11445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Kretanje rezervi i potrošnja prirodnog plina</a:t>
            </a:r>
            <a:endParaRPr lang="en-US" dirty="0"/>
          </a:p>
        </p:txBody>
      </p:sp>
      <p:pic>
        <p:nvPicPr>
          <p:cNvPr id="266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0152" y="3945297"/>
            <a:ext cx="3024337" cy="279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8052" y="4573577"/>
            <a:ext cx="5550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Zbog otkrivanja novih izvora ukupne potvrđene rezerve fosilnih goriva rastu.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Unatoč povećanoj potrošnji, </a:t>
            </a:r>
            <a:r>
              <a:rPr lang="hr-HR" sz="2000" b="1" dirty="0" smtClean="0"/>
              <a:t>R/P omjer je stabilan</a:t>
            </a:r>
            <a:r>
              <a:rPr lang="hr-HR" sz="2000" dirty="0" smtClean="0"/>
              <a:t>.</a:t>
            </a:r>
            <a:endParaRPr lang="en-US" sz="2000" dirty="0"/>
          </a:p>
        </p:txBody>
      </p:sp>
      <p:pic>
        <p:nvPicPr>
          <p:cNvPr id="26632" name="Picture 8" descr="D:\Documents\Nastava 2013\Energetika\Pictures\Kretanje_rezervi_plina2_1980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49" y="1628800"/>
            <a:ext cx="5379170" cy="2764296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19A-9721-4EA0-BADF-88CBBCA86FA6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18725" y="2843062"/>
            <a:ext cx="25922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1T m</a:t>
            </a:r>
            <a:r>
              <a:rPr lang="hr-HR" sz="1400" baseline="30000" dirty="0" smtClean="0">
                <a:solidFill>
                  <a:schemeClr val="tx2"/>
                </a:solidFill>
              </a:rPr>
              <a:t>3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858272" y="1906960"/>
            <a:ext cx="8640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1B m</a:t>
            </a:r>
            <a:r>
              <a:rPr lang="hr-HR" sz="1400" baseline="30000" dirty="0" smtClean="0">
                <a:solidFill>
                  <a:schemeClr val="tx2"/>
                </a:solidFill>
              </a:rPr>
              <a:t>3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4221088"/>
            <a:ext cx="9361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002060"/>
                </a:solidFill>
              </a:rPr>
              <a:t>R/P omjer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1628800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</a:rPr>
              <a:t>Potrošnja po regijama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681063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Stanje potvrđenih rezervi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51" y="4454786"/>
            <a:ext cx="3965226" cy="197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56" y="1928070"/>
            <a:ext cx="3991230" cy="21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Proizvodnja i potrošnja ugljena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83894" y="23802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Metričke tone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619508"/>
            <a:ext cx="35283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Proizvodnja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0032" y="1580014"/>
            <a:ext cx="4283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Uočljiv je pad proizvodnje ugljena u Europi i bivšem Sovjetskom Savezu, zbog prelaska na čišća fosilna goriva. </a:t>
            </a:r>
            <a:endParaRPr lang="hr-HR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U ostalim regijama, a naročito u Aziji, zamjetno je povećanje proizvodnje ugljena. </a:t>
            </a:r>
            <a:endParaRPr lang="hr-HR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 N</a:t>
            </a:r>
            <a:r>
              <a:rPr lang="vi-VN" sz="2000" dirty="0" smtClean="0">
                <a:latin typeface="Calibri" pitchFamily="34" charset="0"/>
              </a:rPr>
              <a:t>ema značajne razmjene ugljena među regijama, jer se ugljen uglavnom troši na mjestu proizvodnje.</a:t>
            </a:r>
            <a:endParaRPr lang="hr-HR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 Porast proizvodnje i potrošnje ugljena  najviše je zabilježen u Kini u posljednjem desetljeću.</a:t>
            </a:r>
          </a:p>
          <a:p>
            <a:r>
              <a:rPr lang="hr-HR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hr-HR" sz="2000" dirty="0" smtClean="0">
                <a:latin typeface="Calibri" pitchFamily="34" charset="0"/>
              </a:rPr>
              <a:t>problem jer se izgaranjem ugljena emitira najviše CO</a:t>
            </a:r>
            <a:r>
              <a:rPr lang="hr-HR" sz="2000" baseline="-25000" dirty="0" smtClean="0">
                <a:latin typeface="Calibri" pitchFamily="34" charset="0"/>
              </a:rPr>
              <a:t>2</a:t>
            </a:r>
            <a:r>
              <a:rPr lang="hr-HR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99918" y="483402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 Ekvivalnet metričke tone nafte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4211796"/>
            <a:ext cx="35283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Potrošnja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28C3-69C4-47DF-9C29-95A5181EF9DF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3789040"/>
            <a:ext cx="3279214" cy="30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Kretanje rezervi i potrošnja ugljena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8417" y="4653136"/>
            <a:ext cx="532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Rezerve se smanjuju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b="1" dirty="0" smtClean="0"/>
              <a:t>smanjuje se i R/P omjer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unatoč tome zalihe ugljena su dostupe za dvostruko duži period od ostalih fosilnih goriva</a:t>
            </a:r>
            <a:endParaRPr lang="en-US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84" y="1681525"/>
            <a:ext cx="5339261" cy="287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A6D5-1D87-4B7B-80A1-576FEF9D937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l="49720" b="9560"/>
          <a:stretch>
            <a:fillRect/>
          </a:stretch>
        </p:blipFill>
        <p:spPr bwMode="auto">
          <a:xfrm>
            <a:off x="6372200" y="1556792"/>
            <a:ext cx="2592288" cy="25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700808"/>
            <a:ext cx="4824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Stanje potvrđenih rezervi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210201" y="2555031"/>
            <a:ext cx="21602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tx2"/>
                </a:solidFill>
              </a:rPr>
              <a:t>1M ekvivalent tona nafte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4221088"/>
            <a:ext cx="9361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002060"/>
                </a:solidFill>
              </a:rPr>
              <a:t>R/P omjer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1628800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</a:rPr>
              <a:t>Potrošnja po regijama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947" y="3488636"/>
            <a:ext cx="556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1991</a:t>
            </a:r>
            <a:endParaRPr lang="hr-HR" sz="1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5251" y="3690731"/>
            <a:ext cx="556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2011</a:t>
            </a:r>
            <a:endParaRPr lang="hr-HR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9216" y="3256723"/>
            <a:ext cx="556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2001</a:t>
            </a:r>
            <a:endParaRPr lang="hr-HR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91" y="1909179"/>
            <a:ext cx="4819975" cy="250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Nuklearna energija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07422" y="252867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TWh</a:t>
            </a:r>
            <a:endParaRPr lang="en-US" b="1" baseline="30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692171"/>
            <a:ext cx="38448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C00000"/>
                </a:solidFill>
              </a:rPr>
              <a:t>Proizvodnja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844824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en-US" sz="2000" dirty="0" err="1" smtClean="0"/>
              <a:t>Veliki</a:t>
            </a:r>
            <a:r>
              <a:rPr lang="en-US" sz="2000" dirty="0" smtClean="0"/>
              <a:t> </a:t>
            </a:r>
            <a:r>
              <a:rPr lang="en-US" sz="2000" dirty="0" err="1" smtClean="0"/>
              <a:t>rast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male </a:t>
            </a:r>
            <a:r>
              <a:rPr lang="en-US" sz="2000" dirty="0" err="1" smtClean="0"/>
              <a:t>baze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en-US" sz="2000" dirty="0" err="1" smtClean="0"/>
              <a:t>potrošnja</a:t>
            </a:r>
            <a:r>
              <a:rPr lang="en-US" sz="2000" dirty="0" smtClean="0"/>
              <a:t> </a:t>
            </a:r>
            <a:r>
              <a:rPr lang="en-US" sz="2000" dirty="0" err="1" smtClean="0"/>
              <a:t>izrazito</a:t>
            </a:r>
            <a:r>
              <a:rPr lang="en-US" sz="2000" dirty="0" smtClean="0"/>
              <a:t> </a:t>
            </a:r>
            <a:r>
              <a:rPr lang="en-US" sz="2000" dirty="0" err="1" smtClean="0"/>
              <a:t>raste</a:t>
            </a:r>
            <a:r>
              <a:rPr lang="en-US" sz="2000" dirty="0" smtClean="0"/>
              <a:t> u </a:t>
            </a:r>
            <a:r>
              <a:rPr lang="en-US" sz="2000" dirty="0" err="1" smtClean="0"/>
              <a:t>Europi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Euroaziji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nešto</a:t>
            </a:r>
            <a:r>
              <a:rPr lang="en-US" sz="2000" dirty="0" smtClean="0"/>
              <a:t> </a:t>
            </a:r>
            <a:r>
              <a:rPr lang="en-US" sz="2000" dirty="0" err="1" smtClean="0"/>
              <a:t>manje</a:t>
            </a:r>
            <a:r>
              <a:rPr lang="en-US" sz="2000" dirty="0" smtClean="0"/>
              <a:t> u </a:t>
            </a:r>
            <a:r>
              <a:rPr lang="en-US" sz="2000" dirty="0" err="1" smtClean="0"/>
              <a:t>Sjevernoj</a:t>
            </a:r>
            <a:r>
              <a:rPr lang="en-US" sz="2000" dirty="0" smtClean="0"/>
              <a:t> </a:t>
            </a:r>
            <a:r>
              <a:rPr lang="en-US" sz="2000" dirty="0" err="1" smtClean="0"/>
              <a:t>Americi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en-US" sz="2000" dirty="0" err="1" smtClean="0"/>
              <a:t>Azijsko-pacifička</a:t>
            </a:r>
            <a:r>
              <a:rPr lang="en-US" sz="2000" dirty="0" smtClean="0"/>
              <a:t> </a:t>
            </a:r>
            <a:r>
              <a:rPr lang="en-US" sz="2000" dirty="0" err="1" smtClean="0"/>
              <a:t>regija</a:t>
            </a:r>
            <a:r>
              <a:rPr lang="en-US" sz="2000" dirty="0" smtClean="0"/>
              <a:t> </a:t>
            </a:r>
            <a:r>
              <a:rPr lang="en-US" sz="2000" dirty="0" err="1" smtClean="0"/>
              <a:t>bilježi</a:t>
            </a:r>
            <a:r>
              <a:rPr lang="en-US" sz="2000" dirty="0" smtClean="0"/>
              <a:t> </a:t>
            </a:r>
            <a:r>
              <a:rPr lang="en-US" sz="2000" dirty="0" err="1" smtClean="0"/>
              <a:t>blagi</a:t>
            </a:r>
            <a:r>
              <a:rPr lang="en-US" sz="2000" dirty="0" smtClean="0"/>
              <a:t> </a:t>
            </a:r>
            <a:r>
              <a:rPr lang="en-US" sz="2000" dirty="0" err="1" smtClean="0"/>
              <a:t>rast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Od nesreće u Černobilu 1986. g. investicije u nuklearnu energiju stagniraju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11560" y="4373480"/>
            <a:ext cx="4464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ukljucuje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Kinu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sz="2000" dirty="0" smtClean="0">
              <a:solidFill>
                <a:srgbClr val="002060"/>
              </a:solidFill>
            </a:endParaRPr>
          </a:p>
          <a:p>
            <a:r>
              <a:rPr lang="hr-HR" sz="20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2060"/>
                </a:solidFill>
              </a:rPr>
              <a:t>Sa </a:t>
            </a:r>
            <a:r>
              <a:rPr lang="en-US" sz="2000" dirty="0" err="1" smtClean="0">
                <a:solidFill>
                  <a:srgbClr val="002060"/>
                </a:solidFill>
              </a:rPr>
              <a:t>sadašnjim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rezervama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tempom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iskorištavanja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zalihe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urana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trajati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će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još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oko</a:t>
            </a:r>
            <a:r>
              <a:rPr lang="en-US" sz="2000" dirty="0" smtClean="0">
                <a:solidFill>
                  <a:srgbClr val="002060"/>
                </a:solidFill>
              </a:rPr>
              <a:t> 100 </a:t>
            </a:r>
            <a:r>
              <a:rPr lang="en-US" sz="2000" dirty="0" err="1" smtClean="0">
                <a:solidFill>
                  <a:srgbClr val="002060"/>
                </a:solidFill>
              </a:rPr>
              <a:t>godina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ADC1-5FB5-400A-9C5F-95ED16F087EB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Udjeli obnovljivih izvora, svijet 2010.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96" y="1614023"/>
            <a:ext cx="7832034" cy="40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3607" y="559431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hr-HR" sz="2000" dirty="0" smtClean="0">
                <a:solidFill>
                  <a:srgbClr val="002060"/>
                </a:solidFill>
              </a:rPr>
              <a:t>Iako proizvodnja energije iz obnovljivih izvora doživljava značajan porast u posljednjih 10 godina, ukupni udio obnovljivih izvora još uvijek je relativno mali.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0F86-7CC2-474C-A070-1CDA8D03E9CF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Potencijal obnovljivih izvora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Calibri" pitchFamily="34" charset="0"/>
              </a:rPr>
              <a:t>Potencijal vjetroenergije</a:t>
            </a:r>
            <a:r>
              <a:rPr lang="hr-HR" sz="2000" b="1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j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e velik, zbog njene varijabilnosti nije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 isplativo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proizvoditi više od 15% električne energije iz tog izvora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 sa sadašnjim tehnologijom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 (J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edino Danska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 trenutno ima toliki udio)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. Taj bi se postotak međutim mogao povećati skladištenjem energije, 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ali uz poskupljenje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dobave električne energije.</a:t>
            </a:r>
            <a:endParaRPr lang="hr-H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Calibri" pitchFamily="34" charset="0"/>
              </a:rPr>
              <a:t>Potencijal hidroenergije</a:t>
            </a:r>
            <a:r>
              <a:rPr lang="hr-HR" sz="2000" b="1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u razvijenim zemljama uglavnom iskorišten, ili barem njegov ekonomični dio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. P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reostao je značajan potencijal u zemljama u razvoju. Međutim, hidroenergija je danas sve češće u 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natjecanju ili sukobu interesa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s drugim potrebama, 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npr.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za zemljom 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ili z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a turističkim prihodima.</a:t>
            </a:r>
            <a:endParaRPr lang="hr-H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Calibri" pitchFamily="34" charset="0"/>
              </a:rPr>
              <a:t>Potencijal sunčeve energije</a:t>
            </a:r>
            <a:r>
              <a:rPr lang="hr-HR" sz="2000" b="1" dirty="0" smtClean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v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elik potencijal</a:t>
            </a:r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, ali ga je zasad </a:t>
            </a:r>
            <a:r>
              <a:rPr lang="vi-VN" sz="2000" dirty="0" smtClean="0">
                <a:solidFill>
                  <a:srgbClr val="002060"/>
                </a:solidFill>
                <a:latin typeface="Calibri" pitchFamily="34" charset="0"/>
              </a:rPr>
              <a:t>teško ekonomično iskoristiti, naročito obzirom da se veći dio potencijala nalazi u zemljama u razvoju, koje nemaju sredstava za razvoj novih tehnologija.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86BB-5641-41C7-91BA-26342460FA38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88" y="1967542"/>
            <a:ext cx="5382620" cy="29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Hidroenergija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0322" y="4799991"/>
            <a:ext cx="5844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aseline="30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hr-HR" sz="1600" dirty="0" smtClean="0">
                <a:solidFill>
                  <a:schemeClr val="accent4">
                    <a:lumMod val="75000"/>
                  </a:schemeClr>
                </a:solidFill>
              </a:rPr>
              <a:t>Ne uključuje Kinu</a:t>
            </a:r>
          </a:p>
          <a:p>
            <a:r>
              <a:rPr lang="hr-HR" sz="2000" dirty="0" smtClean="0">
                <a:sym typeface="Wingdings" pitchFamily="2" charset="2"/>
              </a:rPr>
              <a:t></a:t>
            </a:r>
            <a:r>
              <a:rPr lang="hr-HR" sz="2000" dirty="0" smtClean="0"/>
              <a:t>Najveći r</a:t>
            </a:r>
            <a:r>
              <a:rPr lang="en-US" sz="2000" dirty="0" err="1" smtClean="0"/>
              <a:t>ast</a:t>
            </a:r>
            <a:r>
              <a:rPr lang="en-US" sz="2000" dirty="0" smtClean="0"/>
              <a:t> p</a:t>
            </a:r>
            <a:r>
              <a:rPr lang="hr-HR" sz="2000" dirty="0" smtClean="0"/>
              <a:t>roizvodnje i p</a:t>
            </a:r>
            <a:r>
              <a:rPr lang="en-US" sz="2000" dirty="0" err="1" smtClean="0"/>
              <a:t>otrošnj</a:t>
            </a:r>
            <a:r>
              <a:rPr lang="hr-HR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hidroenergije</a:t>
            </a:r>
            <a:r>
              <a:rPr lang="en-US" sz="2000" dirty="0" smtClean="0"/>
              <a:t> </a:t>
            </a:r>
            <a:r>
              <a:rPr lang="hr-HR" sz="2000" dirty="0" smtClean="0"/>
              <a:t>u posljednjih 10 godina </a:t>
            </a:r>
            <a:r>
              <a:rPr lang="en-US" sz="2000" dirty="0" err="1" smtClean="0"/>
              <a:t>biljež</a:t>
            </a:r>
            <a:r>
              <a:rPr lang="hr-HR" sz="2000" dirty="0" smtClean="0"/>
              <a:t>i Kina, a nešto blaži rast uočen je u Europi i </a:t>
            </a:r>
            <a:r>
              <a:rPr lang="en-US" sz="2000" dirty="0" err="1" smtClean="0"/>
              <a:t>Euroazij</a:t>
            </a:r>
            <a:r>
              <a:rPr lang="hr-HR" sz="2000" dirty="0" smtClean="0"/>
              <a:t>i.</a:t>
            </a:r>
            <a:r>
              <a:rPr lang="en-US" sz="2000" dirty="0" smtClean="0"/>
              <a:t> </a:t>
            </a:r>
            <a:r>
              <a:rPr lang="en-US" sz="2000" dirty="0" err="1" smtClean="0"/>
              <a:t>Općenito</a:t>
            </a:r>
            <a:r>
              <a:rPr lang="en-US" sz="2000" dirty="0" smtClean="0"/>
              <a:t>,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svjetskoj</a:t>
            </a:r>
            <a:r>
              <a:rPr lang="en-US" sz="2000" dirty="0" smtClean="0"/>
              <a:t> </a:t>
            </a:r>
            <a:r>
              <a:rPr lang="en-US" sz="2000" dirty="0" err="1" smtClean="0"/>
              <a:t>razini</a:t>
            </a:r>
            <a:r>
              <a:rPr lang="en-US" sz="2000" dirty="0" smtClean="0"/>
              <a:t>, </a:t>
            </a:r>
            <a:r>
              <a:rPr lang="en-US" sz="2000" dirty="0" err="1" smtClean="0"/>
              <a:t>potrošnja</a:t>
            </a:r>
            <a:r>
              <a:rPr lang="en-US" sz="2000" dirty="0" smtClean="0"/>
              <a:t> </a:t>
            </a:r>
            <a:r>
              <a:rPr lang="en-US" sz="2000" dirty="0" err="1" smtClean="0"/>
              <a:t>hidroenergije</a:t>
            </a:r>
            <a:r>
              <a:rPr lang="en-US" sz="2000" dirty="0" smtClean="0"/>
              <a:t> </a:t>
            </a:r>
            <a:r>
              <a:rPr lang="en-US" sz="2000" dirty="0" err="1" smtClean="0"/>
              <a:t>brzo</a:t>
            </a:r>
            <a:r>
              <a:rPr lang="en-US" sz="2000" dirty="0" smtClean="0"/>
              <a:t> </a:t>
            </a:r>
            <a:r>
              <a:rPr lang="en-US" sz="2000" dirty="0" err="1" smtClean="0"/>
              <a:t>raste</a:t>
            </a:r>
            <a:r>
              <a:rPr lang="en-US" sz="2000" dirty="0" smtClean="0"/>
              <a:t>.</a:t>
            </a:r>
            <a:endParaRPr lang="hr-HR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B15-FEF3-4B7F-BA26-B2C13BAE0C8F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65118" y="25783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TWh</a:t>
            </a:r>
            <a:endParaRPr lang="en-US" b="1" baseline="30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5879" y="1710747"/>
            <a:ext cx="446449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C00000"/>
                </a:solidFill>
              </a:rPr>
              <a:t>Proizvodnja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astava\Nastava 2017\Energetika\Materijali\Fig-No-2Global-Cumulative-Installed-Wind-Capac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637" y="1906028"/>
            <a:ext cx="5404652" cy="38659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Vjetroenergija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6777" y="5814724"/>
            <a:ext cx="6891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pl-PL" sz="2000" dirty="0" smtClean="0">
                <a:solidFill>
                  <a:srgbClr val="002060"/>
                </a:solidFill>
              </a:rPr>
              <a:t>Od 1990. do 1997. rast potrošnje vjetroenergije nije bio velik. </a:t>
            </a:r>
          </a:p>
          <a:p>
            <a:pPr>
              <a:buFont typeface="Wingdings"/>
              <a:buChar char="à"/>
            </a:pPr>
            <a:r>
              <a:rPr lang="pl-PL" sz="2000" dirty="0" smtClean="0">
                <a:solidFill>
                  <a:srgbClr val="002060"/>
                </a:solidFill>
              </a:rPr>
              <a:t> Od 1997. na dalje rast je iznimno velik.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E772-8FAA-45E2-94A5-E7F3A808A9EF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7643" y="1969740"/>
            <a:ext cx="401661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C00000"/>
                </a:solidFill>
              </a:rPr>
              <a:t>Ukupna instalirana snaga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Solarna energija</a:t>
            </a:r>
            <a:endParaRPr lang="en-US" dirty="0"/>
          </a:p>
        </p:txBody>
      </p:sp>
      <p:pic>
        <p:nvPicPr>
          <p:cNvPr id="2050" name="Picture 2" descr="D:\Documents\Nastava 2013\Energetika\Pictures\SOLARC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197159"/>
            <a:ext cx="3024337" cy="19681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23928" y="1718914"/>
            <a:ext cx="48850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u="sng" dirty="0" smtClean="0">
                <a:solidFill>
                  <a:srgbClr val="002060"/>
                </a:solidFill>
              </a:rPr>
              <a:t>Energija Sunca može se koristiti na 2 načina</a:t>
            </a:r>
            <a:r>
              <a:rPr lang="hr-HR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hr-HR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toplinska</a:t>
            </a:r>
            <a:r>
              <a:rPr lang="hr-HR" sz="2000" dirty="0" smtClean="0">
                <a:solidFill>
                  <a:srgbClr val="002060"/>
                </a:solidFill>
              </a:rPr>
              <a:t> e</a:t>
            </a:r>
            <a:r>
              <a:rPr lang="en-US" sz="2000" dirty="0" err="1" smtClean="0">
                <a:solidFill>
                  <a:srgbClr val="002060"/>
                </a:solidFill>
              </a:rPr>
              <a:t>nergija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</a:rPr>
              <a:t>unca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može</a:t>
            </a:r>
            <a:r>
              <a:rPr lang="en-US" sz="2000" dirty="0" smtClean="0">
                <a:solidFill>
                  <a:srgbClr val="002060"/>
                </a:solidFill>
              </a:rPr>
              <a:t> se </a:t>
            </a:r>
            <a:r>
              <a:rPr lang="en-US" sz="2000" dirty="0" err="1" smtClean="0">
                <a:solidFill>
                  <a:srgbClr val="002060"/>
                </a:solidFill>
              </a:rPr>
              <a:t>koristiti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za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proizvodnju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topline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pomoću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kolektora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za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grijanje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tople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vode</a:t>
            </a:r>
            <a:r>
              <a:rPr lang="hr-HR" sz="2000" dirty="0" smtClean="0">
                <a:solidFill>
                  <a:srgbClr val="002060"/>
                </a:solidFill>
              </a:rPr>
              <a:t>. Toplina se može korisiti izravno ili se može pretvoriti u električnu energiju u solarnim termalinm elektranama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</a:rPr>
              <a:t> energija S</a:t>
            </a:r>
            <a:r>
              <a:rPr lang="en-US" sz="2000" dirty="0" err="1" smtClean="0">
                <a:solidFill>
                  <a:srgbClr val="002060"/>
                </a:solidFill>
              </a:rPr>
              <a:t>unčevo</a:t>
            </a:r>
            <a:r>
              <a:rPr lang="hr-HR" sz="2000" dirty="0" smtClean="0">
                <a:solidFill>
                  <a:srgbClr val="002060"/>
                </a:solidFill>
              </a:rPr>
              <a:t>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zračenj</a:t>
            </a:r>
            <a:r>
              <a:rPr lang="hr-HR" sz="2000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direktno se </a:t>
            </a:r>
            <a:r>
              <a:rPr lang="en-US" sz="2000" dirty="0" err="1" smtClean="0">
                <a:solidFill>
                  <a:srgbClr val="002060"/>
                </a:solidFill>
              </a:rPr>
              <a:t>može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pretvarati</a:t>
            </a:r>
            <a:r>
              <a:rPr lang="en-US" sz="2000" dirty="0" smtClean="0">
                <a:solidFill>
                  <a:srgbClr val="002060"/>
                </a:solidFill>
              </a:rPr>
              <a:t> u </a:t>
            </a:r>
            <a:r>
              <a:rPr lang="en-US" sz="2000" b="1" dirty="0" err="1" smtClean="0">
                <a:solidFill>
                  <a:srgbClr val="002060"/>
                </a:solidFill>
              </a:rPr>
              <a:t>električnu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energiju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pomoću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fotonaponskog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efekta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solidFill>
                <a:srgbClr val="002060"/>
              </a:solidFill>
            </a:endParaRPr>
          </a:p>
          <a:p>
            <a:r>
              <a:rPr lang="en-US" sz="2000" dirty="0" err="1" smtClean="0">
                <a:solidFill>
                  <a:srgbClr val="002060"/>
                </a:solidFill>
              </a:rPr>
              <a:t>Proizvodnja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potrošnja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solarne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energije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vrlo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brzo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rastu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</a:rPr>
              <a:t>Ovaj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rast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posebno</a:t>
            </a:r>
            <a:r>
              <a:rPr lang="en-US" sz="2000" dirty="0" smtClean="0">
                <a:solidFill>
                  <a:srgbClr val="002060"/>
                </a:solidFill>
              </a:rPr>
              <a:t> se </a:t>
            </a:r>
            <a:r>
              <a:rPr lang="en-US" sz="2000" dirty="0" err="1" smtClean="0">
                <a:solidFill>
                  <a:srgbClr val="002060"/>
                </a:solidFill>
              </a:rPr>
              <a:t>odnosi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</a:t>
            </a:r>
            <a:r>
              <a:rPr lang="en-US" sz="2000" dirty="0" smtClean="0">
                <a:solidFill>
                  <a:srgbClr val="002060"/>
                </a:solidFill>
              </a:rPr>
              <a:t> Japan 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Njemačku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Documents\Nastava 2013\Energetika\Pictures\Solar_Ar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48887"/>
            <a:ext cx="3024336" cy="2268252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AAA0-1092-4DBD-A2D8-50404CA0C0F1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Seminari i izlaganja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Seminari se izrađuju samostalno uz pomoć literature dostupne od nastavnika, u knjižnici i na internetu</a:t>
            </a:r>
          </a:p>
          <a:p>
            <a:r>
              <a:rPr lang="hr-HR" dirty="0" smtClean="0"/>
              <a:t>Seminari trebaju imati znanstveni pristup, tj. činjenice koje se navode trebaju biti provjerene i argumentirane</a:t>
            </a:r>
          </a:p>
          <a:p>
            <a:r>
              <a:rPr lang="hr-HR" dirty="0" smtClean="0"/>
              <a:t>Pismeni seminar treba imati:</a:t>
            </a:r>
          </a:p>
          <a:p>
            <a:pPr lvl="1"/>
            <a:r>
              <a:rPr lang="hr-HR" dirty="0" smtClean="0"/>
              <a:t>kvalitetno obrađenu temu</a:t>
            </a:r>
          </a:p>
          <a:p>
            <a:pPr lvl="1"/>
            <a:r>
              <a:rPr lang="hr-HR" dirty="0" smtClean="0"/>
              <a:t>precizno i jasno označene grafove i tablice (ako ih ima)</a:t>
            </a:r>
          </a:p>
          <a:p>
            <a:pPr lvl="1"/>
            <a:r>
              <a:rPr lang="hr-HR" dirty="0" smtClean="0"/>
              <a:t>literaturne navode</a:t>
            </a:r>
          </a:p>
          <a:p>
            <a:pPr lvl="1"/>
            <a:r>
              <a:rPr lang="hr-HR" dirty="0" smtClean="0"/>
              <a:t>razrađenu strukturu, jasan i precizan stil izražavanja, pravopisno korektan</a:t>
            </a:r>
          </a:p>
          <a:p>
            <a:r>
              <a:rPr lang="hr-HR" dirty="0" smtClean="0"/>
              <a:t>Usmeno izlaganje treba:</a:t>
            </a:r>
          </a:p>
          <a:p>
            <a:pPr lvl="1"/>
            <a:r>
              <a:rPr lang="hr-HR" dirty="0" smtClean="0"/>
              <a:t>trajati 30-45 minuta</a:t>
            </a:r>
          </a:p>
          <a:p>
            <a:pPr lvl="1"/>
            <a:r>
              <a:rPr lang="hr-HR" dirty="0" smtClean="0"/>
              <a:t>biti ispredavano s razumijevanjem</a:t>
            </a:r>
          </a:p>
          <a:p>
            <a:pPr lvl="1"/>
            <a:r>
              <a:rPr lang="hr-HR" dirty="0" smtClean="0"/>
              <a:t>uz minimalnu pomoć natuknica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1C0B-591F-4888-82CF-547F87F637D7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Biomasa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>
            <a:noAutofit/>
          </a:bodyPr>
          <a:lstStyle/>
          <a:p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Biomasa je gorivo koje se dobiva od biljaka ili dijelova biljaka kao što su drvo, slama, stabljike žitarica, ljušture itd. </a:t>
            </a:r>
            <a:r>
              <a:rPr lang="hr-H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Ona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je </a:t>
            </a:r>
            <a:r>
              <a:rPr lang="vi-VN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obnovljivi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izvor energije, a </a:t>
            </a:r>
            <a:r>
              <a:rPr lang="hr-H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grubo 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se može podijeliti na</a:t>
            </a:r>
            <a:r>
              <a:rPr lang="hr-H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:</a:t>
            </a:r>
            <a:endParaRPr lang="vi-VN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lvl="1"/>
            <a:r>
              <a:rPr lang="vi-VN" sz="1800" b="1" dirty="0" smtClean="0">
                <a:solidFill>
                  <a:srgbClr val="002060"/>
                </a:solidFill>
                <a:latin typeface="Calibri" pitchFamily="34" charset="0"/>
              </a:rPr>
              <a:t>drvna</a:t>
            </a:r>
            <a:r>
              <a:rPr lang="vi-VN" sz="1800" dirty="0" smtClean="0">
                <a:solidFill>
                  <a:srgbClr val="002060"/>
                </a:solidFill>
                <a:latin typeface="Calibri" pitchFamily="34" charset="0"/>
              </a:rPr>
              <a:t> biomasa</a:t>
            </a:r>
          </a:p>
          <a:p>
            <a:pPr lvl="1"/>
            <a:r>
              <a:rPr lang="vi-VN" sz="1800" b="1" dirty="0" smtClean="0">
                <a:solidFill>
                  <a:srgbClr val="002060"/>
                </a:solidFill>
                <a:latin typeface="Calibri" pitchFamily="34" charset="0"/>
              </a:rPr>
              <a:t>drvna</a:t>
            </a:r>
            <a:r>
              <a:rPr lang="vi-VN" sz="1800" dirty="0" smtClean="0">
                <a:solidFill>
                  <a:srgbClr val="002060"/>
                </a:solidFill>
                <a:latin typeface="Calibri" pitchFamily="34" charset="0"/>
              </a:rPr>
              <a:t> uzgojena biomasa (brzorastuće drveće)</a:t>
            </a:r>
          </a:p>
          <a:p>
            <a:pPr lvl="1"/>
            <a:r>
              <a:rPr lang="vi-VN" sz="1800" b="1" dirty="0" smtClean="0">
                <a:solidFill>
                  <a:srgbClr val="002060"/>
                </a:solidFill>
                <a:latin typeface="Calibri" pitchFamily="34" charset="0"/>
              </a:rPr>
              <a:t>nedrvna</a:t>
            </a:r>
            <a:r>
              <a:rPr lang="vi-VN" sz="1800" dirty="0" smtClean="0">
                <a:solidFill>
                  <a:srgbClr val="002060"/>
                </a:solidFill>
                <a:latin typeface="Calibri" pitchFamily="34" charset="0"/>
              </a:rPr>
              <a:t> uzgojena biomasa (brzorastuće alge i trave)</a:t>
            </a:r>
          </a:p>
          <a:p>
            <a:pPr lvl="1"/>
            <a:r>
              <a:rPr lang="vi-VN" sz="1800" dirty="0" smtClean="0">
                <a:solidFill>
                  <a:srgbClr val="002060"/>
                </a:solidFill>
                <a:latin typeface="Calibri" pitchFamily="34" charset="0"/>
              </a:rPr>
              <a:t>ostaci i otpaci iz </a:t>
            </a:r>
            <a:r>
              <a:rPr lang="vi-VN" sz="1800" b="1" dirty="0" smtClean="0">
                <a:solidFill>
                  <a:srgbClr val="002060"/>
                </a:solidFill>
                <a:latin typeface="Calibri" pitchFamily="34" charset="0"/>
              </a:rPr>
              <a:t>poljoprivrede</a:t>
            </a:r>
          </a:p>
          <a:p>
            <a:pPr lvl="1"/>
            <a:r>
              <a:rPr lang="vi-VN" sz="1800" b="1" dirty="0" smtClean="0">
                <a:solidFill>
                  <a:srgbClr val="002060"/>
                </a:solidFill>
                <a:latin typeface="Calibri" pitchFamily="34" charset="0"/>
              </a:rPr>
              <a:t>životinjski</a:t>
            </a:r>
            <a:r>
              <a:rPr lang="vi-VN" sz="1800" dirty="0" smtClean="0">
                <a:solidFill>
                  <a:srgbClr val="002060"/>
                </a:solidFill>
                <a:latin typeface="Calibri" pitchFamily="34" charset="0"/>
              </a:rPr>
              <a:t> otpad i ostaci.</a:t>
            </a:r>
          </a:p>
          <a:p>
            <a:pPr lvl="1"/>
            <a:r>
              <a:rPr lang="vi-VN" sz="1800" dirty="0" smtClean="0">
                <a:solidFill>
                  <a:srgbClr val="002060"/>
                </a:solidFill>
                <a:latin typeface="Calibri" pitchFamily="34" charset="0"/>
              </a:rPr>
              <a:t>biomasa iz </a:t>
            </a:r>
            <a:r>
              <a:rPr lang="vi-VN" sz="1800" b="1" dirty="0" smtClean="0">
                <a:solidFill>
                  <a:srgbClr val="002060"/>
                </a:solidFill>
                <a:latin typeface="Calibri" pitchFamily="34" charset="0"/>
              </a:rPr>
              <a:t>otpada</a:t>
            </a:r>
          </a:p>
          <a:p>
            <a:r>
              <a:rPr lang="hr-H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rimjena biomase za proizvodnju energije potiče</a:t>
            </a:r>
            <a:r>
              <a:rPr lang="hr-H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se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uvažavajući načelo </a:t>
            </a:r>
            <a:r>
              <a:rPr lang="vi-VN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održivog razvoja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 Najčešće se koristi drvna masa koja je nastala kao </a:t>
            </a:r>
            <a:r>
              <a:rPr lang="vi-VN" sz="2000" b="1" dirty="0" smtClean="0">
                <a:solidFill>
                  <a:srgbClr val="0070C0"/>
                </a:solidFill>
                <a:latin typeface="Calibri" pitchFamily="34" charset="0"/>
              </a:rPr>
              <a:t>sporedni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vi-VN" sz="2000" b="1" dirty="0" smtClean="0">
                <a:solidFill>
                  <a:srgbClr val="0070C0"/>
                </a:solidFill>
                <a:latin typeface="Calibri" pitchFamily="34" charset="0"/>
              </a:rPr>
              <a:t>proizvod ili otpad</a:t>
            </a:r>
            <a:r>
              <a:rPr lang="hr-HR" sz="2000" dirty="0" smtClean="0">
                <a:latin typeface="Calibri" pitchFamily="34" charset="0"/>
              </a:rPr>
              <a:t>,</a:t>
            </a:r>
            <a:r>
              <a:rPr lang="vi-VN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te ostaci koji se ne mogu više iskoristiti. Takva se biomasa koristi kao gorivo u postrojenjima za proizvodnju električne i toplinske energije ili se prerađuje u plinovita i tekuća goriva za primjenu u vozilima i kućanstvima. 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4E47-7D13-4552-B88B-DF9F96261A07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Potrošnja energije se konstantno povećava</a:t>
            </a:r>
          </a:p>
          <a:p>
            <a:r>
              <a:rPr lang="hr-HR" dirty="0" smtClean="0">
                <a:solidFill>
                  <a:schemeClr val="tx1">
                    <a:lumMod val="50000"/>
                  </a:schemeClr>
                </a:solidFill>
              </a:rPr>
              <a:t>Najviše energije troše bogate zemlje koje imaju mali udio u ukupnom stanovništvu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Najveći udio u potrošnji energije imaju fosilna goriva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Najveći porast primarne energije dolazi iz ugljena</a:t>
            </a:r>
          </a:p>
          <a:p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Proizvodnja nuklearne energije stagnira</a:t>
            </a:r>
          </a:p>
          <a:p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ovi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obnovljivi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izvori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rastu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vrlo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brzu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ali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su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još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uvijek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zanemarivi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dio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primarne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energije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E18A-85DA-4C96-A4FE-8BF17561EA1E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Općenita 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V. Paar</a:t>
            </a:r>
            <a:r>
              <a:rPr lang="hr-HR" dirty="0" smtClean="0"/>
              <a:t>, </a:t>
            </a:r>
            <a:r>
              <a:rPr lang="hr-HR" i="1" dirty="0" smtClean="0"/>
              <a:t>Energetska kriza</a:t>
            </a:r>
            <a:r>
              <a:rPr lang="hr-HR" dirty="0" smtClean="0"/>
              <a:t>, Školska knjiga, 1984.</a:t>
            </a:r>
          </a:p>
          <a:p>
            <a:r>
              <a:rPr lang="hr-HR" b="1" dirty="0" smtClean="0"/>
              <a:t>V. Knapp</a:t>
            </a:r>
            <a:r>
              <a:rPr lang="hr-HR" i="1" dirty="0" smtClean="0"/>
              <a:t>, Novi izvori energije – nuklearna energija fisije i fuzije</a:t>
            </a:r>
            <a:r>
              <a:rPr lang="hr-HR" dirty="0" smtClean="0"/>
              <a:t>, Školska knjiga, 1993.</a:t>
            </a:r>
          </a:p>
          <a:p>
            <a:r>
              <a:rPr lang="hr-HR" b="1" dirty="0" smtClean="0"/>
              <a:t>P. Kulišić</a:t>
            </a:r>
            <a:r>
              <a:rPr lang="hr-HR" dirty="0" smtClean="0"/>
              <a:t>, </a:t>
            </a:r>
            <a:r>
              <a:rPr lang="hr-HR" i="1" dirty="0" smtClean="0"/>
              <a:t>Novi izvori energije – Sunčana energija i energija vjetra</a:t>
            </a:r>
            <a:r>
              <a:rPr lang="hr-HR" dirty="0" smtClean="0"/>
              <a:t>, Školska knjiga 1991. </a:t>
            </a:r>
          </a:p>
          <a:p>
            <a:r>
              <a:rPr lang="hr-HR" b="1" dirty="0" smtClean="0"/>
              <a:t>http://www.iea.org </a:t>
            </a:r>
            <a:r>
              <a:rPr lang="hr-HR" dirty="0" smtClean="0"/>
              <a:t>– Međunarodna agencija za energiju</a:t>
            </a:r>
          </a:p>
          <a:p>
            <a:r>
              <a:rPr lang="hr-HR" b="1" dirty="0" smtClean="0"/>
              <a:t>http://www.eea.europa.eu </a:t>
            </a:r>
            <a:r>
              <a:rPr lang="hr-HR" dirty="0" smtClean="0"/>
              <a:t>– Europska agencija za okoliš</a:t>
            </a:r>
          </a:p>
          <a:p>
            <a:endParaRPr lang="hr-HR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3440-A886-437A-A62C-4D8248DC4182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Oblici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Mehanička</a:t>
            </a:r>
          </a:p>
          <a:p>
            <a:r>
              <a:rPr lang="hr-HR" sz="2800" dirty="0" smtClean="0"/>
              <a:t>Kemijska</a:t>
            </a:r>
          </a:p>
          <a:p>
            <a:r>
              <a:rPr lang="hr-HR" sz="2800" dirty="0" smtClean="0"/>
              <a:t>Električna</a:t>
            </a:r>
          </a:p>
          <a:p>
            <a:r>
              <a:rPr lang="hr-HR" sz="2800" dirty="0" smtClean="0"/>
              <a:t>Magnetska</a:t>
            </a:r>
          </a:p>
          <a:p>
            <a:r>
              <a:rPr lang="hr-HR" sz="2800" dirty="0" smtClean="0"/>
              <a:t>Toplinska</a:t>
            </a:r>
          </a:p>
          <a:p>
            <a:r>
              <a:rPr lang="hr-HR" sz="2800" dirty="0" smtClean="0"/>
              <a:t>Nuklearna</a:t>
            </a:r>
          </a:p>
          <a:p>
            <a:r>
              <a:rPr lang="hr-HR" sz="2800" dirty="0" smtClean="0"/>
              <a:t>Energija zračenja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1772816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C00000"/>
                </a:solidFill>
              </a:rPr>
              <a:t>Energija se može pretvarati iz jednog oblika u drugi, uz neku efikasnost pretvorbe</a:t>
            </a:r>
          </a:p>
          <a:p>
            <a:endParaRPr lang="hr-HR" sz="2400" dirty="0"/>
          </a:p>
          <a:p>
            <a:r>
              <a:rPr lang="hr-HR" sz="2400" dirty="0" smtClean="0">
                <a:solidFill>
                  <a:srgbClr val="C00000"/>
                </a:solidFill>
              </a:rPr>
              <a:t>Energija ne može nestati!</a:t>
            </a:r>
          </a:p>
          <a:p>
            <a:endParaRPr lang="hr-HR" sz="2400" dirty="0"/>
          </a:p>
          <a:p>
            <a:r>
              <a:rPr lang="hr-HR" sz="2400" dirty="0" smtClean="0">
                <a:solidFill>
                  <a:srgbClr val="C00000"/>
                </a:solidFill>
              </a:rPr>
              <a:t>Kad govorimo o potrošnji energije, zapravo govorimo o pretvorbi energije iz oblika koji je pogodniji za uporabu u oblik koji je manje pogodan za uporabu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EABF-726A-46F1-AF34-12F12735D8CD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Primarni izvori energije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Primarna energija</a:t>
            </a:r>
            <a:r>
              <a:rPr lang="hr-HR" sz="2800" dirty="0" smtClean="0">
                <a:solidFill>
                  <a:srgbClr val="C00000"/>
                </a:solidFill>
              </a:rPr>
              <a:t> </a:t>
            </a:r>
            <a:r>
              <a:rPr lang="hr-HR" dirty="0" smtClean="0"/>
              <a:t>–</a:t>
            </a:r>
            <a:r>
              <a:rPr lang="hr-HR" dirty="0" smtClean="0">
                <a:solidFill>
                  <a:srgbClr val="C00000"/>
                </a:solidFill>
              </a:rPr>
              <a:t> </a:t>
            </a:r>
            <a:r>
              <a:rPr lang="hr-HR" sz="2800" dirty="0" smtClean="0"/>
              <a:t>ona uzeta iz prirode, prije bilo kakve pretvorbe</a:t>
            </a:r>
          </a:p>
          <a:p>
            <a:r>
              <a:rPr lang="hr-HR" sz="2800" b="1" dirty="0" smtClean="0">
                <a:solidFill>
                  <a:srgbClr val="C00000"/>
                </a:solidFill>
              </a:rPr>
              <a:t>Neobnovljivi izvori </a:t>
            </a:r>
            <a:r>
              <a:rPr lang="hr-HR" sz="2800" dirty="0" smtClean="0"/>
              <a:t>– njihovo vrijeme nastanka je puno duže nego vrijeme u kojem ih je moguće potrošiti</a:t>
            </a:r>
          </a:p>
          <a:p>
            <a:r>
              <a:rPr lang="hr-HR" sz="2800" b="1" dirty="0" smtClean="0">
                <a:solidFill>
                  <a:srgbClr val="C00000"/>
                </a:solidFill>
              </a:rPr>
              <a:t>Obnovljivi izvori </a:t>
            </a:r>
            <a:r>
              <a:rPr lang="hr-HR" sz="2800" dirty="0" smtClean="0"/>
              <a:t>– oni čiji se potencijal obnavlja u vremenu koje je usporedivo s vremenom korištenja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5F9A-BD66-4E8A-9059-F803B19FC24D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Neobnovljivi izvori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Fosilna goriva:</a:t>
            </a:r>
          </a:p>
          <a:p>
            <a:pPr lvl="1"/>
            <a:r>
              <a:rPr lang="hr-HR" sz="2800" dirty="0" smtClean="0"/>
              <a:t>Ugljen</a:t>
            </a:r>
          </a:p>
          <a:p>
            <a:pPr lvl="1"/>
            <a:r>
              <a:rPr lang="hr-HR" sz="2800" dirty="0" smtClean="0"/>
              <a:t>Nafta</a:t>
            </a:r>
          </a:p>
          <a:p>
            <a:pPr lvl="1"/>
            <a:r>
              <a:rPr lang="hr-HR" sz="2800" dirty="0" smtClean="0"/>
              <a:t>Plin</a:t>
            </a:r>
          </a:p>
          <a:p>
            <a:pPr lvl="1"/>
            <a:r>
              <a:rPr lang="hr-HR" sz="2800" dirty="0" smtClean="0"/>
              <a:t>Treset</a:t>
            </a:r>
          </a:p>
          <a:p>
            <a:r>
              <a:rPr lang="hr-HR" sz="3200" dirty="0" smtClean="0"/>
              <a:t>Nuklearna energija: </a:t>
            </a:r>
          </a:p>
          <a:p>
            <a:pPr lvl="1"/>
            <a:r>
              <a:rPr lang="hr-HR" sz="2800" dirty="0" smtClean="0"/>
              <a:t>Fisija (uran)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42C-979D-40D0-AE0A-055D8A9FC84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Obnovljivi izvori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8052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hr-HR" sz="2000" dirty="0" smtClean="0"/>
              <a:t>Energija vjetra</a:t>
            </a:r>
          </a:p>
          <a:p>
            <a:pPr>
              <a:lnSpc>
                <a:spcPct val="50000"/>
              </a:lnSpc>
            </a:pPr>
            <a:r>
              <a:rPr lang="hr-HR" sz="2000" dirty="0" smtClean="0"/>
              <a:t>Sunčeva energija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Toplinska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Fotonaponska</a:t>
            </a:r>
          </a:p>
          <a:p>
            <a:pPr>
              <a:lnSpc>
                <a:spcPct val="50000"/>
              </a:lnSpc>
            </a:pPr>
            <a:r>
              <a:rPr lang="hr-HR" sz="2000" dirty="0" smtClean="0"/>
              <a:t>Hidroenergija</a:t>
            </a:r>
          </a:p>
          <a:p>
            <a:pPr>
              <a:lnSpc>
                <a:spcPct val="50000"/>
              </a:lnSpc>
            </a:pPr>
            <a:r>
              <a:rPr lang="hr-HR" sz="2000" dirty="0" smtClean="0"/>
              <a:t>Energija biomase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Drvo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Balega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Otpad</a:t>
            </a:r>
          </a:p>
          <a:p>
            <a:pPr>
              <a:lnSpc>
                <a:spcPct val="50000"/>
              </a:lnSpc>
            </a:pPr>
            <a:r>
              <a:rPr lang="hr-HR" sz="2000" dirty="0" smtClean="0"/>
              <a:t>Energija biogoriva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Bioetanol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Bioplin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Biodizel</a:t>
            </a:r>
          </a:p>
          <a:p>
            <a:pPr>
              <a:lnSpc>
                <a:spcPct val="50000"/>
              </a:lnSpc>
            </a:pPr>
            <a:r>
              <a:rPr lang="hr-HR" sz="2000" dirty="0" smtClean="0"/>
              <a:t>Geotermalna energija</a:t>
            </a:r>
          </a:p>
          <a:p>
            <a:pPr>
              <a:lnSpc>
                <a:spcPct val="50000"/>
              </a:lnSpc>
            </a:pPr>
            <a:r>
              <a:rPr lang="hr-HR" sz="2000" dirty="0" smtClean="0"/>
              <a:t>Energija mora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Plima i oseka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Valovi</a:t>
            </a:r>
          </a:p>
          <a:p>
            <a:pPr lvl="1">
              <a:lnSpc>
                <a:spcPct val="50000"/>
              </a:lnSpc>
            </a:pPr>
            <a:r>
              <a:rPr lang="hr-HR" sz="1800" dirty="0" smtClean="0"/>
              <a:t>toplinska</a:t>
            </a:r>
          </a:p>
        </p:txBody>
      </p:sp>
      <p:pic>
        <p:nvPicPr>
          <p:cNvPr id="1026" name="Picture 2" descr="D:\Documents\Nastava 2013\Energetika\Pictures\300px-Vjetropark_kod_Senj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3744416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smtClean="0"/>
              <a:t>Vjetropark iznad Senja</a:t>
            </a:r>
            <a:endParaRPr lang="en-US" b="1" i="1" dirty="0"/>
          </a:p>
        </p:txBody>
      </p:sp>
      <p:pic>
        <p:nvPicPr>
          <p:cNvPr id="1027" name="Picture 3" descr="D:\Documents\Nastava 2013\Energetika\Pictures\200x112_q75_t_FNE_Orahovic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3816424" cy="2137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smtClean="0"/>
              <a:t>Fotonoponska elektrana Orahovica</a:t>
            </a:r>
            <a:endParaRPr lang="en-US" b="1" i="1" dirty="0"/>
          </a:p>
        </p:txBody>
      </p:sp>
      <p:pic>
        <p:nvPicPr>
          <p:cNvPr id="1028" name="Picture 4" descr="D:\Documents\Nastava 2013\Energetika\Pictures\HE_Lesce_Zelena_akcija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5165" y="1700808"/>
            <a:ext cx="3917235" cy="2448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71189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smtClean="0"/>
              <a:t>Hidroelektrana Lešće na Dobri</a:t>
            </a:r>
            <a:endParaRPr lang="en-US" b="1" i="1" dirty="0"/>
          </a:p>
        </p:txBody>
      </p:sp>
      <p:pic>
        <p:nvPicPr>
          <p:cNvPr id="1030" name="Picture 6" descr="D:\Documents\Nastava 2013\Energetika\Pictures\kamin_bioma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3048000" cy="2838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99992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smtClean="0"/>
              <a:t>Korištenje biomase</a:t>
            </a:r>
            <a:endParaRPr lang="en-US" b="1" i="1" dirty="0"/>
          </a:p>
        </p:txBody>
      </p:sp>
      <p:pic>
        <p:nvPicPr>
          <p:cNvPr id="1031" name="Picture 7" descr="D:\Documents\Nastava 2013\Energetika\Pictures\Diesel_pric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340768"/>
            <a:ext cx="2528225" cy="3968629"/>
          </a:xfrm>
          <a:prstGeom prst="rect">
            <a:avLst/>
          </a:prstGeom>
          <a:noFill/>
        </p:spPr>
      </p:pic>
      <p:pic>
        <p:nvPicPr>
          <p:cNvPr id="1032" name="Picture 8" descr="D:\Documents\Nastava 2013\Energetika\Pictures\geothermal_ener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484784"/>
            <a:ext cx="2286000" cy="31813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427984" y="4725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smtClean="0"/>
              <a:t>Gejziri – geotermalna energija</a:t>
            </a:r>
            <a:endParaRPr lang="en-US" b="1" i="1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63F5-A979-4B62-B0A4-EAB77ED90134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8" grpId="0"/>
      <p:bldP spid="8" grpId="1"/>
      <p:bldP spid="11" grpId="0"/>
      <p:bldP spid="11" grpId="1"/>
      <p:bldP spid="13" grpId="2"/>
      <p:bldP spid="13" grpId="3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625" y="1618588"/>
            <a:ext cx="3507879" cy="21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Udjeli primarnih energenata u 2009.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3966885" cy="20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r="663"/>
          <a:stretch>
            <a:fillRect/>
          </a:stretch>
        </p:blipFill>
        <p:spPr bwMode="auto">
          <a:xfrm>
            <a:off x="0" y="4437112"/>
            <a:ext cx="3600400" cy="196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83768" y="6021288"/>
            <a:ext cx="57606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19%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67936" y="3284984"/>
            <a:ext cx="57606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18%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Izvor: IEA. Ne uključuje trgovinu strujom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0F1-2BAB-4875-8F6F-6B198427E957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3882534"/>
            <a:ext cx="57606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14%</a:t>
            </a:r>
            <a:endParaRPr lang="en-US" sz="1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4464496" cy="27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031100"/>
            <a:ext cx="2589461" cy="15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280202" y="6255419"/>
            <a:ext cx="72008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0.07%</a:t>
            </a:r>
            <a:endParaRPr lang="en-US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Custom 1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C7DE87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2160</TotalTime>
  <Words>1928</Words>
  <Application>Microsoft Office PowerPoint</Application>
  <PresentationFormat>On-screen Show (4:3)</PresentationFormat>
  <Paragraphs>338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Earthtones 16x9</vt:lpstr>
      <vt:lpstr>Energetika</vt:lpstr>
      <vt:lpstr>Nastava</vt:lpstr>
      <vt:lpstr>Seminari i izlaganja</vt:lpstr>
      <vt:lpstr>Općenita literatura</vt:lpstr>
      <vt:lpstr>Oblici energije</vt:lpstr>
      <vt:lpstr>Primarni izvori energije</vt:lpstr>
      <vt:lpstr>Neobnovljivi izvori energije</vt:lpstr>
      <vt:lpstr>Obnovljivi izvori energije</vt:lpstr>
      <vt:lpstr>Udjeli primarnih energenata u 2009.</vt:lpstr>
      <vt:lpstr>Raspodjela obnovljivih i neobnovljivih izvora u 2009.</vt:lpstr>
      <vt:lpstr>Kretanje potrošnje energije po primarnim izvorima u svijetu 1971. - 2009.</vt:lpstr>
      <vt:lpstr>Kretanje potrošnje energije po primarnim izvorima u svijetu 1986. - 2011.</vt:lpstr>
      <vt:lpstr>Kretanje potrošnje energije po regijama</vt:lpstr>
      <vt:lpstr>Potrošnja per capita (kg of oil equivalent per capita)</vt:lpstr>
      <vt:lpstr>Potrošnja ukupno i per capita</vt:lpstr>
      <vt:lpstr>Potrošnja per capita</vt:lpstr>
      <vt:lpstr>Rezerve fosilnih izvora</vt:lpstr>
      <vt:lpstr>Proizvodnja i potrošnja sirove nafte</vt:lpstr>
      <vt:lpstr>Kretanje rezervi i potrošnja sirove nafte</vt:lpstr>
      <vt:lpstr>Proizvodnja i potrošnja prirodnog plina</vt:lpstr>
      <vt:lpstr>Kretanje rezervi i potrošnja prirodnog plina</vt:lpstr>
      <vt:lpstr>Proizvodnja i potrošnja ugljena</vt:lpstr>
      <vt:lpstr>Kretanje rezervi i potrošnja ugljena</vt:lpstr>
      <vt:lpstr>Nuklearna energija</vt:lpstr>
      <vt:lpstr>Udjeli obnovljivih izvora, svijet 2010.</vt:lpstr>
      <vt:lpstr>Potencijal obnovljivih izvora</vt:lpstr>
      <vt:lpstr>Hidroenergija</vt:lpstr>
      <vt:lpstr>Vjetroenergija</vt:lpstr>
      <vt:lpstr>Solarna energija</vt:lpstr>
      <vt:lpstr>Biomasa</vt:lpstr>
      <vt:lpstr>Sažetak</vt:lpstr>
    </vt:vector>
  </TitlesOfParts>
  <Company>PMF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</dc:title>
  <dc:creator>Mihael Makek</dc:creator>
  <cp:lastModifiedBy>Mihael Makek</cp:lastModifiedBy>
  <cp:revision>170</cp:revision>
  <dcterms:created xsi:type="dcterms:W3CDTF">2013-02-20T19:16:04Z</dcterms:created>
  <dcterms:modified xsi:type="dcterms:W3CDTF">2018-02-09T12:33:15Z</dcterms:modified>
</cp:coreProperties>
</file>