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4" r:id="rId2"/>
    <p:sldId id="304" r:id="rId3"/>
    <p:sldId id="302" r:id="rId4"/>
    <p:sldId id="305" r:id="rId5"/>
    <p:sldId id="303" r:id="rId6"/>
    <p:sldId id="281" r:id="rId7"/>
    <p:sldId id="309" r:id="rId8"/>
    <p:sldId id="282" r:id="rId9"/>
    <p:sldId id="287" r:id="rId10"/>
    <p:sldId id="288" r:id="rId11"/>
    <p:sldId id="286" r:id="rId12"/>
    <p:sldId id="294" r:id="rId13"/>
    <p:sldId id="290" r:id="rId14"/>
    <p:sldId id="291" r:id="rId15"/>
    <p:sldId id="310" r:id="rId16"/>
    <p:sldId id="311" r:id="rId17"/>
    <p:sldId id="292" r:id="rId18"/>
    <p:sldId id="307" r:id="rId19"/>
    <p:sldId id="299" r:id="rId20"/>
    <p:sldId id="300" r:id="rId21"/>
    <p:sldId id="295" r:id="rId22"/>
    <p:sldId id="297" r:id="rId23"/>
    <p:sldId id="306" r:id="rId24"/>
    <p:sldId id="317" r:id="rId25"/>
    <p:sldId id="283" r:id="rId26"/>
    <p:sldId id="301" r:id="rId27"/>
    <p:sldId id="312" r:id="rId28"/>
    <p:sldId id="314" r:id="rId29"/>
    <p:sldId id="313" r:id="rId30"/>
    <p:sldId id="322" r:id="rId31"/>
    <p:sldId id="315" r:id="rId32"/>
    <p:sldId id="319" r:id="rId33"/>
    <p:sldId id="318" r:id="rId34"/>
    <p:sldId id="320" r:id="rId35"/>
    <p:sldId id="323" r:id="rId36"/>
    <p:sldId id="321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792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1323" autoAdjust="0"/>
  </p:normalViewPr>
  <p:slideViewPr>
    <p:cSldViewPr>
      <p:cViewPr>
        <p:scale>
          <a:sx n="66" d="100"/>
          <a:sy n="66" d="100"/>
        </p:scale>
        <p:origin x="-97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6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83F3F-EF5A-448F-9C71-FEBB836F812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AF1CF-70BC-41C7-9D8A-84534C25F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Promjer LHC 27 km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F1CF-70BC-41C7-9D8A-84534C25F5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F1CF-70BC-41C7-9D8A-84534C25F5D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F1CF-70BC-41C7-9D8A-84534C25F5D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Pretpostavka</a:t>
            </a:r>
            <a:r>
              <a:rPr lang="hr-HR" baseline="0" dirty="0" smtClean="0"/>
              <a:t>: radioaktivnost iz zemlje, trebala bi opadati s visinom, pronađeno suprotno. Hess je to interpretirao kao zračenje iz svemira.</a:t>
            </a:r>
          </a:p>
          <a:p>
            <a:r>
              <a:rPr lang="hr-HR" baseline="0" dirty="0" smtClean="0"/>
              <a:t>Pokazati sliku elektroskopa s kojim je to Hess mjerio.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F1CF-70BC-41C7-9D8A-84534C25F5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 smtClean="0"/>
              <a:t>Naglasiti da srednje vrijeme života (vrijeme života) nije vrijeme koje </a:t>
            </a:r>
            <a:r>
              <a:rPr lang="hr-HR" baseline="0" dirty="0" err="1" smtClean="0"/>
              <a:t>mion</a:t>
            </a:r>
            <a:r>
              <a:rPr lang="hr-HR" baseline="0" dirty="0" smtClean="0"/>
              <a:t> živi.</a:t>
            </a:r>
            <a:endParaRPr lang="hr-HR" dirty="0" smtClean="0"/>
          </a:p>
          <a:p>
            <a:r>
              <a:rPr lang="hr-HR" dirty="0" smtClean="0"/>
              <a:t>Prije pitanja</a:t>
            </a:r>
            <a:r>
              <a:rPr lang="hr-HR" baseline="0" dirty="0" smtClean="0"/>
              <a:t> kako mjeriti vrijeme života </a:t>
            </a:r>
            <a:r>
              <a:rPr lang="hr-HR" baseline="0" dirty="0" err="1" smtClean="0"/>
              <a:t>miona</a:t>
            </a:r>
            <a:r>
              <a:rPr lang="hr-HR" baseline="0" dirty="0" smtClean="0"/>
              <a:t>, odgovoriti na pitanje kako mjeriti vrijeme života radioaktivne jezgre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F1CF-70BC-41C7-9D8A-84534C25F5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Detektiraju</a:t>
            </a:r>
            <a:r>
              <a:rPr lang="hr-HR" baseline="0" dirty="0" smtClean="0"/>
              <a:t> se </a:t>
            </a:r>
            <a:r>
              <a:rPr lang="hr-HR" baseline="0" dirty="0" err="1" smtClean="0"/>
              <a:t>mioni</a:t>
            </a:r>
            <a:r>
              <a:rPr lang="hr-HR" baseline="0" dirty="0" smtClean="0"/>
              <a:t> i elektroni.  Detekcija </a:t>
            </a:r>
            <a:r>
              <a:rPr lang="hr-HR" baseline="0" dirty="0" err="1" smtClean="0"/>
              <a:t>miona</a:t>
            </a:r>
            <a:r>
              <a:rPr lang="hr-HR" baseline="0" dirty="0" smtClean="0"/>
              <a:t> i nakon toga elektrona znači da se </a:t>
            </a:r>
            <a:r>
              <a:rPr lang="hr-HR" baseline="0" dirty="0" err="1" smtClean="0"/>
              <a:t>mion</a:t>
            </a:r>
            <a:r>
              <a:rPr lang="hr-HR" baseline="0" dirty="0" smtClean="0"/>
              <a:t> raspao. </a:t>
            </a:r>
            <a:r>
              <a:rPr lang="hr-HR" baseline="0" dirty="0" err="1" smtClean="0"/>
              <a:t>Neutrini</a:t>
            </a:r>
            <a:r>
              <a:rPr lang="hr-HR" baseline="0" dirty="0" smtClean="0"/>
              <a:t> izlaze bez interakcije.</a:t>
            </a:r>
          </a:p>
          <a:p>
            <a:r>
              <a:rPr lang="hr-HR" baseline="0" dirty="0" smtClean="0"/>
              <a:t>Objasniti da </a:t>
            </a:r>
            <a:r>
              <a:rPr lang="hr-HR" baseline="0" dirty="0" err="1" smtClean="0"/>
              <a:t>mione</a:t>
            </a:r>
            <a:r>
              <a:rPr lang="hr-HR" baseline="0" dirty="0" smtClean="0"/>
              <a:t> nemamo zatvorene u kutiji, </a:t>
            </a:r>
            <a:r>
              <a:rPr lang="hr-HR" baseline="0" dirty="0" err="1" smtClean="0"/>
              <a:t>vec</a:t>
            </a:r>
            <a:r>
              <a:rPr lang="hr-HR" baseline="0" dirty="0" smtClean="0"/>
              <a:t> oni konstantno dolaze u detektor, ali to je ekvivalentno.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F1CF-70BC-41C7-9D8A-84534C25F5D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Kompliciran,</a:t>
            </a:r>
            <a:r>
              <a:rPr lang="hr-HR" baseline="0" dirty="0" smtClean="0"/>
              <a:t> skup, potrebne neke vještine u radu s elektronikom</a:t>
            </a:r>
          </a:p>
          <a:p>
            <a:r>
              <a:rPr lang="hr-HR" baseline="0" dirty="0" smtClean="0"/>
              <a:t>Klasičan studentski laboratorijski </a:t>
            </a:r>
            <a:r>
              <a:rPr lang="hr-HR" baseline="0" dirty="0" err="1" smtClean="0"/>
              <a:t>eksp</a:t>
            </a:r>
            <a:r>
              <a:rPr lang="hr-HR" baseline="0" dirty="0" smtClean="0"/>
              <a:t> se odnosi na bogatije zelje – cijena</a:t>
            </a:r>
          </a:p>
          <a:p>
            <a:r>
              <a:rPr lang="hr-HR" baseline="0" dirty="0" smtClean="0"/>
              <a:t>Prije nego idemo dalje pogledat ćemo princip rada scintilacijskog detektora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F1CF-70BC-41C7-9D8A-84534C25F5D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Kompliciran,</a:t>
            </a:r>
            <a:r>
              <a:rPr lang="hr-HR" baseline="0" dirty="0" smtClean="0"/>
              <a:t> skup, potrebne neke vještine u radu s elektronikom</a:t>
            </a:r>
          </a:p>
          <a:p>
            <a:r>
              <a:rPr lang="hr-HR" baseline="0" dirty="0" smtClean="0"/>
              <a:t>Klasičan studentski laboratorijski </a:t>
            </a:r>
            <a:r>
              <a:rPr lang="hr-HR" baseline="0" dirty="0" err="1" smtClean="0"/>
              <a:t>eksp</a:t>
            </a:r>
            <a:r>
              <a:rPr lang="hr-HR" baseline="0" dirty="0" smtClean="0"/>
              <a:t> se odnosi na bogatije zelje – cijena</a:t>
            </a:r>
          </a:p>
          <a:p>
            <a:r>
              <a:rPr lang="hr-HR" baseline="0" dirty="0" smtClean="0"/>
              <a:t>Prije nego idemo dalje pogledat ćemo princip rada scintilacijskog detektora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F1CF-70BC-41C7-9D8A-84534C25F5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Jednostavan,</a:t>
            </a:r>
            <a:r>
              <a:rPr lang="hr-HR" baseline="0" dirty="0" smtClean="0"/>
              <a:t> no “sakupljanje” podataka primitivno.</a:t>
            </a:r>
          </a:p>
          <a:p>
            <a:r>
              <a:rPr lang="hr-HR" baseline="0" dirty="0" smtClean="0"/>
              <a:t>Prije nego idemo na opis našeg sustava, pogledat ćemo osnove rada scintilacijskog detektora.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F1CF-70BC-41C7-9D8A-84534C25F5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38916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8A41C-9535-4EBB-8B74-B018C55B4FC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F1CF-70BC-41C7-9D8A-84534C25F5D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29.1.2015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jpeg"/><Relationship Id="rId5" Type="http://schemas.openxmlformats.org/officeDocument/2006/relationships/image" Target="../media/image23.jpeg"/><Relationship Id="rId10" Type="http://schemas.openxmlformats.org/officeDocument/2006/relationships/image" Target="../media/image1.jpeg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jpeg"/><Relationship Id="rId5" Type="http://schemas.openxmlformats.org/officeDocument/2006/relationships/image" Target="../media/image20.jpeg"/><Relationship Id="rId10" Type="http://schemas.openxmlformats.org/officeDocument/2006/relationships/image" Target="../media/image22.jpeg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2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527976" cy="1470025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Arial Black" pitchFamily="34" charset="0"/>
                <a:cs typeface="Aharoni" pitchFamily="2" charset="-79"/>
              </a:rPr>
              <a:t>Jednostavan sustav za mjerenje života kozmičkih </a:t>
            </a:r>
            <a:r>
              <a:rPr lang="hr-HR" sz="3600" dirty="0" err="1" smtClean="0">
                <a:latin typeface="Arial Black" pitchFamily="34" charset="0"/>
                <a:cs typeface="Aharoni" pitchFamily="2" charset="-79"/>
              </a:rPr>
              <a:t>miona</a:t>
            </a:r>
            <a:endParaRPr lang="en-US" sz="3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6872808" cy="2711152"/>
          </a:xfrm>
        </p:spPr>
        <p:txBody>
          <a:bodyPr/>
          <a:lstStyle/>
          <a:p>
            <a:r>
              <a:rPr lang="hr-HR" dirty="0" smtClean="0"/>
              <a:t>Damir </a:t>
            </a:r>
            <a:r>
              <a:rPr lang="hr-HR" dirty="0" err="1" smtClean="0"/>
              <a:t>Bosnar</a:t>
            </a:r>
            <a:endParaRPr lang="hr-HR" dirty="0" smtClean="0"/>
          </a:p>
          <a:p>
            <a:r>
              <a:rPr lang="hr-HR" dirty="0" smtClean="0"/>
              <a:t>Zoran Matić</a:t>
            </a:r>
          </a:p>
          <a:p>
            <a:r>
              <a:rPr lang="hr-HR" dirty="0" smtClean="0"/>
              <a:t>Petar </a:t>
            </a:r>
            <a:r>
              <a:rPr lang="hr-HR" dirty="0" err="1" smtClean="0"/>
              <a:t>Žugec</a:t>
            </a:r>
            <a:r>
              <a:rPr lang="hr-HR" dirty="0" smtClean="0"/>
              <a:t>, Ivica Friščić</a:t>
            </a:r>
          </a:p>
          <a:p>
            <a:r>
              <a:rPr lang="hr-HR" dirty="0" smtClean="0"/>
              <a:t>Hrvoje </a:t>
            </a:r>
            <a:r>
              <a:rPr lang="hr-HR" dirty="0" err="1" smtClean="0"/>
              <a:t>Janči</a:t>
            </a:r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221088"/>
            <a:ext cx="5232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b="1" i="1" dirty="0" err="1" smtClean="0"/>
              <a:t>Mion</a:t>
            </a:r>
            <a:r>
              <a:rPr lang="hr-HR" sz="2400" b="1" i="1" dirty="0" smtClean="0"/>
              <a:t>.  Raspad. Kozmički </a:t>
            </a:r>
            <a:r>
              <a:rPr lang="hr-HR" sz="2400" b="1" i="1" dirty="0" err="1" smtClean="0"/>
              <a:t>mioni</a:t>
            </a:r>
            <a:r>
              <a:rPr lang="hr-HR" sz="2400" b="1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hr-HR" sz="2400" b="1" i="1" dirty="0" smtClean="0"/>
              <a:t>Sustav za mjerenje </a:t>
            </a:r>
          </a:p>
          <a:p>
            <a:pPr>
              <a:buFont typeface="Arial" pitchFamily="34" charset="0"/>
              <a:buChar char="•"/>
            </a:pPr>
            <a:r>
              <a:rPr lang="hr-HR" sz="2400" b="1" i="1" dirty="0" smtClean="0"/>
              <a:t>Programski paketi za analizu podataka</a:t>
            </a:r>
          </a:p>
          <a:p>
            <a:pPr>
              <a:buFont typeface="Arial" pitchFamily="34" charset="0"/>
              <a:buChar char="•"/>
            </a:pPr>
            <a:r>
              <a:rPr lang="hr-HR" sz="2400" b="1" i="1" dirty="0" smtClean="0"/>
              <a:t>Eksperiment za srednje škole?</a:t>
            </a:r>
            <a:endParaRPr lang="en-US" sz="2400" b="1" i="1" dirty="0"/>
          </a:p>
        </p:txBody>
      </p:sp>
      <p:pic>
        <p:nvPicPr>
          <p:cNvPr id="5" name="Slika 6" descr="mu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05064"/>
            <a:ext cx="23762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6021288"/>
            <a:ext cx="850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Projekt u okviru Programa za popularizaciju znanosti MZOS</a:t>
            </a:r>
          </a:p>
          <a:p>
            <a:r>
              <a:rPr lang="hr-HR" dirty="0" smtClean="0"/>
              <a:t>“Prototip i prezentacija jednostavnog edukacijskog sustava za detekciju kozmičkih </a:t>
            </a:r>
            <a:r>
              <a:rPr lang="hr-HR" dirty="0" err="1" smtClean="0"/>
              <a:t>miona</a:t>
            </a:r>
            <a:r>
              <a:rPr lang="hr-HR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2" descr="mion-time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220072" y="1772816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13"/>
          <p:cNvSpPr txBox="1">
            <a:spLocks noGrp="1"/>
          </p:cNvSpPr>
          <p:nvPr>
            <p:ph type="title"/>
          </p:nvPr>
        </p:nvSpPr>
        <p:spPr>
          <a:xfrm>
            <a:off x="280247" y="1052736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i="1" dirty="0" smtClean="0"/>
              <a:t>N(t)=N</a:t>
            </a:r>
            <a:r>
              <a:rPr lang="hr-HR" sz="3600" i="1" baseline="-25000" dirty="0" smtClean="0"/>
              <a:t>0</a:t>
            </a:r>
            <a:r>
              <a:rPr lang="hr-HR" sz="3600" i="1" dirty="0" smtClean="0"/>
              <a:t>e</a:t>
            </a:r>
            <a:r>
              <a:rPr lang="hr-HR" sz="3600" i="1" baseline="30000" dirty="0" smtClean="0"/>
              <a:t>-t/</a:t>
            </a:r>
            <a:r>
              <a:rPr lang="el-GR" sz="3600" i="1" baseline="30000" dirty="0" smtClean="0"/>
              <a:t>τ</a:t>
            </a:r>
            <a:r>
              <a:rPr lang="hr-HR" sz="3600" i="1" baseline="30000" dirty="0" smtClean="0"/>
              <a:t>  </a:t>
            </a:r>
            <a:endParaRPr lang="en-US" sz="3600" i="1" dirty="0"/>
          </a:p>
        </p:txBody>
      </p:sp>
      <p:sp>
        <p:nvSpPr>
          <p:cNvPr id="6" name="TekstniOkvir 13"/>
          <p:cNvSpPr txBox="1"/>
          <p:nvPr/>
        </p:nvSpPr>
        <p:spPr>
          <a:xfrm>
            <a:off x="5220072" y="105273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i="1" dirty="0" smtClean="0"/>
              <a:t>A(t)=A</a:t>
            </a:r>
            <a:r>
              <a:rPr lang="hr-HR" sz="3600" b="1" i="1" baseline="-25000" dirty="0" smtClean="0"/>
              <a:t>0</a:t>
            </a:r>
            <a:r>
              <a:rPr lang="hr-HR" sz="3600" b="1" i="1" dirty="0" smtClean="0"/>
              <a:t>e</a:t>
            </a:r>
            <a:r>
              <a:rPr lang="hr-HR" sz="3600" b="1" i="1" baseline="30000" dirty="0" smtClean="0"/>
              <a:t>-t/</a:t>
            </a:r>
            <a:r>
              <a:rPr lang="el-GR" sz="3600" b="1" i="1" baseline="30000" dirty="0" smtClean="0"/>
              <a:t>τ</a:t>
            </a:r>
            <a:endParaRPr lang="en-US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69160"/>
            <a:ext cx="507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Mi mjerimo aktivnost, A 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473005"/>
            <a:ext cx="86700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Princip mjerenja: mjerimo razliku vremena od </a:t>
            </a:r>
          </a:p>
          <a:p>
            <a:r>
              <a:rPr lang="hr-HR" sz="2800" b="1" dirty="0" smtClean="0"/>
              <a:t>trenutka dolaska </a:t>
            </a:r>
            <a:r>
              <a:rPr lang="hr-HR" sz="2800" b="1" dirty="0" err="1" smtClean="0"/>
              <a:t>miona</a:t>
            </a:r>
            <a:r>
              <a:rPr lang="hr-HR" sz="2800" b="1" dirty="0" smtClean="0"/>
              <a:t> u područje detekcije  (detektora)</a:t>
            </a:r>
          </a:p>
          <a:p>
            <a:r>
              <a:rPr lang="hr-HR" sz="2800" b="1" dirty="0" smtClean="0"/>
              <a:t>do trenutka raspada </a:t>
            </a:r>
            <a:r>
              <a:rPr lang="hr-HR" sz="2800" b="1" dirty="0" err="1" smtClean="0"/>
              <a:t>miona</a:t>
            </a:r>
            <a:r>
              <a:rPr lang="hr-HR" sz="2800" b="1" dirty="0" smtClean="0"/>
              <a:t>, </a:t>
            </a:r>
            <a:r>
              <a:rPr lang="hr-HR" sz="2800" b="1" dirty="0" err="1" smtClean="0"/>
              <a:t>tj</a:t>
            </a:r>
            <a:r>
              <a:rPr lang="hr-HR" sz="2800" b="1" dirty="0" smtClean="0"/>
              <a:t> pojave elektrona.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332656"/>
            <a:ext cx="8268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i="1" dirty="0" smtClean="0"/>
              <a:t>Aktivnost</a:t>
            </a:r>
            <a:r>
              <a:rPr lang="hr-HR" sz="3600" i="1" dirty="0" smtClean="0"/>
              <a:t>, broj raspada u jedinici vremena: </a:t>
            </a:r>
            <a:endParaRPr lang="en-US" sz="3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1124744"/>
            <a:ext cx="2221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i="1" dirty="0" smtClean="0"/>
              <a:t>deriviramo -&gt; 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51520" y="184482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A</a:t>
            </a:r>
            <a:r>
              <a:rPr lang="hr-HR" sz="2400" i="1" baseline="-25000" dirty="0" smtClean="0"/>
              <a:t>0</a:t>
            </a:r>
            <a:r>
              <a:rPr lang="hr-HR" sz="2400" i="1" dirty="0" smtClean="0"/>
              <a:t>    – broj raspada u vremenu t=0</a:t>
            </a:r>
          </a:p>
          <a:p>
            <a:r>
              <a:rPr lang="hr-HR" sz="2400" i="1" dirty="0" smtClean="0"/>
              <a:t>A(t) – broj raspada nakon vremena t</a:t>
            </a:r>
          </a:p>
          <a:p>
            <a:r>
              <a:rPr lang="hr-HR" sz="2400" i="1" dirty="0" smtClean="0"/>
              <a:t>  </a:t>
            </a:r>
            <a:r>
              <a:rPr lang="el-GR" sz="2400" i="1" dirty="0" smtClean="0"/>
              <a:t>τ</a:t>
            </a:r>
            <a:r>
              <a:rPr lang="hr-HR" sz="2400" i="1" dirty="0" smtClean="0"/>
              <a:t>    -  vrijeme života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140968"/>
            <a:ext cx="42679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Mjerenje vremena</a:t>
            </a:r>
          </a:p>
          <a:p>
            <a:r>
              <a:rPr lang="hr-HR" sz="3200" b="1" dirty="0" smtClean="0"/>
              <a:t>života kozmičkih </a:t>
            </a:r>
            <a:r>
              <a:rPr lang="hr-HR" sz="3200" b="1" dirty="0" err="1" smtClean="0"/>
              <a:t>miona</a:t>
            </a:r>
            <a:r>
              <a:rPr lang="hr-HR" sz="3200" b="1" dirty="0" smtClean="0"/>
              <a:t>:</a:t>
            </a:r>
            <a:endParaRPr lang="en-US" sz="3200" b="1" dirty="0"/>
          </a:p>
        </p:txBody>
      </p:sp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827584" y="4145554"/>
          <a:ext cx="3295402" cy="748062"/>
        </p:xfrm>
        <a:graphic>
          <a:graphicData uri="http://schemas.openxmlformats.org/presentationml/2006/ole">
            <p:oleObj spid="_x0000_s132097" name="Jednadžba" r:id="rId5" imgW="11174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0" y="836712"/>
            <a:ext cx="2483768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612576" y="5589240"/>
            <a:ext cx="5256584" cy="126876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208912" cy="864096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/>
              <a:t>Klasičan studentski laboratorijski eksperiment</a:t>
            </a:r>
            <a:endParaRPr lang="en-US" sz="32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179512" y="2060848"/>
            <a:ext cx="43924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</a:t>
            </a:r>
            <a:r>
              <a:rPr lang="hr-HR" dirty="0" smtClean="0"/>
              <a:t>a opreme</a:t>
            </a:r>
            <a:r>
              <a:rPr lang="en-US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Pla</a:t>
            </a:r>
            <a:r>
              <a:rPr lang="hr-HR" sz="2400" b="1" dirty="0" err="1" smtClean="0">
                <a:solidFill>
                  <a:srgbClr val="0070C0"/>
                </a:solidFill>
              </a:rPr>
              <a:t>stični</a:t>
            </a:r>
            <a:r>
              <a:rPr lang="hr-HR" sz="2400" b="1" dirty="0" smtClean="0">
                <a:solidFill>
                  <a:srgbClr val="0070C0"/>
                </a:solidFill>
              </a:rPr>
              <a:t> </a:t>
            </a:r>
            <a:r>
              <a:rPr lang="hr-HR" sz="2400" b="1" dirty="0" err="1" smtClean="0">
                <a:solidFill>
                  <a:srgbClr val="0070C0"/>
                </a:solidFill>
              </a:rPr>
              <a:t>scintilator</a:t>
            </a:r>
            <a:r>
              <a:rPr lang="hr-HR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NE102, PMT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HV Ortec 556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</a:rPr>
              <a:t>igita</a:t>
            </a:r>
            <a:r>
              <a:rPr lang="hr-HR" sz="2400" dirty="0" err="1" smtClean="0">
                <a:solidFill>
                  <a:srgbClr val="FF0000"/>
                </a:solidFill>
              </a:rPr>
              <a:t>lni</a:t>
            </a:r>
            <a:r>
              <a:rPr lang="hr-HR" sz="2400" dirty="0" smtClean="0">
                <a:solidFill>
                  <a:srgbClr val="FF0000"/>
                </a:solidFill>
              </a:rPr>
              <a:t> osciloskop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NIM crate </a:t>
            </a:r>
            <a:r>
              <a:rPr lang="en-US" sz="2400" dirty="0" err="1" smtClean="0">
                <a:solidFill>
                  <a:srgbClr val="FF0000"/>
                </a:solidFill>
              </a:rPr>
              <a:t>Caberra</a:t>
            </a:r>
            <a:r>
              <a:rPr lang="en-US" sz="2400" dirty="0" smtClean="0">
                <a:solidFill>
                  <a:srgbClr val="FF0000"/>
                </a:solidFill>
              </a:rPr>
              <a:t> 2100 </a:t>
            </a:r>
            <a:endParaRPr lang="hr-HR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 + CAMAC crate)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CFD </a:t>
            </a:r>
            <a:r>
              <a:rPr lang="en-US" sz="2400" dirty="0" err="1" smtClean="0">
                <a:solidFill>
                  <a:srgbClr val="FF0000"/>
                </a:solidFill>
              </a:rPr>
              <a:t>Ortec</a:t>
            </a:r>
            <a:r>
              <a:rPr lang="en-US" sz="2400" dirty="0" smtClean="0">
                <a:solidFill>
                  <a:srgbClr val="FF0000"/>
                </a:solidFill>
              </a:rPr>
              <a:t> CF8000</a:t>
            </a:r>
            <a:endParaRPr lang="hr-HR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0000"/>
                </a:solidFill>
              </a:rPr>
              <a:t> Koincidencijska jedinica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TDC FastComTec 7072,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FastComTec MCA-3 </a:t>
            </a:r>
            <a:r>
              <a:rPr lang="hr-HR" sz="2400" dirty="0" smtClean="0">
                <a:solidFill>
                  <a:srgbClr val="FF0000"/>
                </a:solidFill>
              </a:rPr>
              <a:t>i </a:t>
            </a:r>
            <a:r>
              <a:rPr lang="en-US" sz="2400" dirty="0" smtClean="0">
                <a:solidFill>
                  <a:srgbClr val="FF0000"/>
                </a:solidFill>
              </a:rPr>
              <a:t>DAQ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(</a:t>
            </a:r>
            <a:r>
              <a:rPr lang="en-US" sz="1400" dirty="0" smtClean="0"/>
              <a:t>Mathematica, </a:t>
            </a:r>
            <a:r>
              <a:rPr lang="hr-HR" sz="1400" dirty="0" smtClean="0"/>
              <a:t>Sage, </a:t>
            </a:r>
            <a:r>
              <a:rPr lang="en-US" sz="1400" dirty="0" smtClean="0"/>
              <a:t>Excel, PAW, </a:t>
            </a:r>
            <a:r>
              <a:rPr lang="hr-HR" sz="1400" dirty="0" smtClean="0"/>
              <a:t> </a:t>
            </a:r>
            <a:r>
              <a:rPr lang="hr-HR" sz="1400" dirty="0" err="1" smtClean="0"/>
              <a:t>Root</a:t>
            </a:r>
            <a:r>
              <a:rPr lang="hr-HR" sz="1400" dirty="0" smtClean="0"/>
              <a:t>, …)</a:t>
            </a:r>
          </a:p>
          <a:p>
            <a:endParaRPr lang="hr-HR" sz="1400" dirty="0" smtClean="0"/>
          </a:p>
        </p:txBody>
      </p:sp>
      <p:pic>
        <p:nvPicPr>
          <p:cNvPr id="7" name="Slika 9" descr="mioni-cam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4188973" cy="314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8" descr="mion2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3883" y="1700808"/>
            <a:ext cx="3510117" cy="15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196752"/>
            <a:ext cx="55427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A.C. </a:t>
            </a:r>
            <a:r>
              <a:rPr lang="en-US" sz="1600" i="1" dirty="0" err="1" smtClean="0"/>
              <a:t>Melissios</a:t>
            </a:r>
            <a:r>
              <a:rPr lang="en-US" sz="1600" i="1" dirty="0" smtClean="0"/>
              <a:t> and J. Napolitano: Experiments in Modern Physics,</a:t>
            </a:r>
          </a:p>
          <a:p>
            <a:pPr>
              <a:buNone/>
            </a:pPr>
            <a:r>
              <a:rPr lang="en-US" sz="1600" i="1" dirty="0" smtClean="0"/>
              <a:t> 2</a:t>
            </a:r>
            <a:r>
              <a:rPr lang="en-US" sz="1600" i="1" baseline="30000" dirty="0" smtClean="0"/>
              <a:t>nd</a:t>
            </a:r>
            <a:r>
              <a:rPr lang="en-US" sz="1600" i="1" dirty="0" smtClean="0"/>
              <a:t> Edition  Academic Press San Diego,2003</a:t>
            </a:r>
          </a:p>
          <a:p>
            <a:r>
              <a:rPr lang="en-US" sz="1600" i="1" dirty="0" smtClean="0"/>
              <a:t>T. </a:t>
            </a:r>
            <a:r>
              <a:rPr lang="en-US" sz="1600" i="1" dirty="0" err="1" smtClean="0"/>
              <a:t>Coan</a:t>
            </a:r>
            <a:r>
              <a:rPr lang="en-US" sz="1600" i="1" dirty="0" smtClean="0"/>
              <a:t>, T. Liu and J. Ye, Am. J. Phys. 74. 161 (2006)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51512" y="314096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Zagreb (IAEA </a:t>
            </a:r>
            <a:r>
              <a:rPr lang="en-US" dirty="0" err="1" smtClean="0">
                <a:solidFill>
                  <a:srgbClr val="FF0000"/>
                </a:solidFill>
              </a:rPr>
              <a:t>proje</a:t>
            </a:r>
            <a:r>
              <a:rPr lang="hr-HR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hr-HR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2003 -) lab </a:t>
            </a:r>
            <a:r>
              <a:rPr lang="hr-HR" dirty="0" smtClean="0">
                <a:solidFill>
                  <a:srgbClr val="FF0000"/>
                </a:solidFill>
              </a:rPr>
              <a:t>vježbe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7332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b="1" dirty="0" smtClean="0"/>
              <a:t>~  &gt;20.000 EUR – </a:t>
            </a:r>
          </a:p>
          <a:p>
            <a:r>
              <a:rPr lang="hr-HR" sz="2800" b="1" dirty="0" smtClean="0"/>
              <a:t>glavni problem elektronika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836712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scintilacijski detektor  + elektronika  + programi za obradu podataka </a:t>
            </a:r>
            <a:endParaRPr lang="en-US" dirty="0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0" y="0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“Klasičan”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studentski laboratorijski eksperiment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7002617" y="764704"/>
          <a:ext cx="2141383" cy="486098"/>
        </p:xfrm>
        <a:graphic>
          <a:graphicData uri="http://schemas.openxmlformats.org/presentationml/2006/ole">
            <p:oleObj spid="_x0000_s130051" name="Jednadžba" r:id="rId6" imgW="1117440" imgH="253800" progId="Equation.3">
              <p:embed/>
            </p:oleObj>
          </a:graphicData>
        </a:graphic>
      </p:graphicFrame>
      <p:sp>
        <p:nvSpPr>
          <p:cNvPr id="20" name="Donut 19"/>
          <p:cNvSpPr/>
          <p:nvPr/>
        </p:nvSpPr>
        <p:spPr>
          <a:xfrm>
            <a:off x="7308304" y="5013176"/>
            <a:ext cx="1512168" cy="270892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/>
      <p:bldP spid="10" grpId="0"/>
      <p:bldP spid="11" grpId="0"/>
      <p:bldP spid="13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hr-HR" dirty="0" smtClean="0"/>
              <a:t>Scintilacijski detektor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551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Scintilacijski materijal + </a:t>
            </a:r>
            <a:r>
              <a:rPr lang="hr-HR" dirty="0" err="1" smtClean="0"/>
              <a:t>fotomultiplikator</a:t>
            </a:r>
            <a:r>
              <a:rPr lang="hr-HR" dirty="0" smtClean="0"/>
              <a:t> (+izvor napona)</a:t>
            </a:r>
            <a:endParaRPr lang="en-US" dirty="0"/>
          </a:p>
        </p:txBody>
      </p:sp>
      <p:pic>
        <p:nvPicPr>
          <p:cNvPr id="5" name="Slika 3" descr="scin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1212041" cy="296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6" descr="sc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996952"/>
            <a:ext cx="6145514" cy="1651153"/>
          </a:xfrm>
          <a:prstGeom prst="rect">
            <a:avLst/>
          </a:prstGeom>
        </p:spPr>
      </p:pic>
      <p:pic>
        <p:nvPicPr>
          <p:cNvPr id="6" name="Slika 11" descr="osc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988840"/>
            <a:ext cx="2183636" cy="922335"/>
          </a:xfrm>
          <a:prstGeom prst="rect">
            <a:avLst/>
          </a:prstGeom>
        </p:spPr>
      </p:pic>
      <p:pic>
        <p:nvPicPr>
          <p:cNvPr id="7" name="Slika 9" descr="P101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581128"/>
            <a:ext cx="2016224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Scintilacijski materijal</a:t>
            </a:r>
            <a:endParaRPr lang="en-US" dirty="0"/>
          </a:p>
        </p:txBody>
      </p:sp>
      <p:pic>
        <p:nvPicPr>
          <p:cNvPr id="5" name="Slika 4" descr="mion-de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664296" cy="199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836712"/>
            <a:ext cx="8755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/>
              <a:t>Scintilator</a:t>
            </a:r>
            <a:r>
              <a:rPr lang="hr-HR" sz="2400" dirty="0" smtClean="0"/>
              <a:t> – materijal koji  stvara fotone pri prolasku nabijene čestice</a:t>
            </a:r>
          </a:p>
          <a:p>
            <a:r>
              <a:rPr lang="hr-HR" sz="2400" dirty="0" smtClean="0"/>
              <a:t>                   - anorganski i organski  </a:t>
            </a:r>
            <a:endParaRPr lang="en-US" sz="2400" dirty="0"/>
          </a:p>
        </p:txBody>
      </p:sp>
      <p:pic>
        <p:nvPicPr>
          <p:cNvPr id="9" name="Slika 1" descr="energijska-stanj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3679363" cy="272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0" y="429309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J.B.Birks,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Theory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Practice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Scintillation</a:t>
            </a:r>
            <a:r>
              <a:rPr lang="hr-HR" dirty="0" smtClean="0"/>
              <a:t> </a:t>
            </a:r>
            <a:r>
              <a:rPr lang="hr-HR" dirty="0" err="1" smtClean="0"/>
              <a:t>Counting</a:t>
            </a:r>
            <a:r>
              <a:rPr lang="hr-HR" dirty="0" smtClean="0"/>
              <a:t>, New York 1964</a:t>
            </a:r>
            <a:endParaRPr lang="en-US" dirty="0"/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81" name="Object 1"/>
          <p:cNvGraphicFramePr>
            <a:graphicFrameLocks noChangeAspect="1"/>
          </p:cNvGraphicFramePr>
          <p:nvPr/>
        </p:nvGraphicFramePr>
        <p:xfrm>
          <a:off x="6372200" y="5157192"/>
          <a:ext cx="1800200" cy="926836"/>
        </p:xfrm>
        <a:graphic>
          <a:graphicData uri="http://schemas.openxmlformats.org/presentationml/2006/ole">
            <p:oleObj spid="_x0000_s174081" name="Jednadžba" r:id="rId5" imgW="964781" imgH="495085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12160" y="6237312"/>
            <a:ext cx="266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-&gt; </a:t>
            </a:r>
            <a:r>
              <a:rPr lang="hr-HR" sz="2400" dirty="0" err="1" smtClean="0"/>
              <a:t>Fotomultiplikator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301208"/>
            <a:ext cx="1580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Broj emitiranih</a:t>
            </a:r>
          </a:p>
          <a:p>
            <a:r>
              <a:rPr lang="hr-HR" dirty="0" smtClean="0"/>
              <a:t>fotona:</a:t>
            </a:r>
            <a:endParaRPr lang="en-US" dirty="0"/>
          </a:p>
        </p:txBody>
      </p:sp>
      <p:pic>
        <p:nvPicPr>
          <p:cNvPr id="15" name="Slika 2" descr="plast-scin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729167"/>
            <a:ext cx="2766070" cy="3128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 err="1" smtClean="0"/>
              <a:t>Fotomultiplikator</a:t>
            </a:r>
            <a:r>
              <a:rPr lang="hr-HR" dirty="0" smtClean="0"/>
              <a:t> (PMT)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829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Pretvara svjetlost iz </a:t>
            </a:r>
            <a:r>
              <a:rPr lang="hr-HR" dirty="0" err="1" smtClean="0"/>
              <a:t>scintilatora</a:t>
            </a:r>
            <a:r>
              <a:rPr lang="hr-HR" dirty="0" smtClean="0"/>
              <a:t> u elektrone (fotoelektrični efekt) i </a:t>
            </a:r>
            <a:r>
              <a:rPr lang="hr-HR" dirty="0" err="1" smtClean="0"/>
              <a:t>multiplicra</a:t>
            </a:r>
            <a:r>
              <a:rPr lang="hr-HR" dirty="0" smtClean="0"/>
              <a:t> elektrone:</a:t>
            </a:r>
            <a:endParaRPr lang="en-US" dirty="0"/>
          </a:p>
        </p:txBody>
      </p:sp>
      <p:pic>
        <p:nvPicPr>
          <p:cNvPr id="6" name="Slika 3" descr="pm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4152900" cy="3038475"/>
          </a:xfrm>
          <a:prstGeom prst="rect">
            <a:avLst/>
          </a:prstGeom>
        </p:spPr>
      </p:pic>
      <p:pic>
        <p:nvPicPr>
          <p:cNvPr id="7" name="Slika 6" descr="sc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348880"/>
            <a:ext cx="3840946" cy="1031970"/>
          </a:xfrm>
          <a:prstGeom prst="rect">
            <a:avLst/>
          </a:prstGeom>
        </p:spPr>
      </p:pic>
      <p:pic>
        <p:nvPicPr>
          <p:cNvPr id="8" name="Slika 9" descr="P101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797152"/>
            <a:ext cx="2448272" cy="1836204"/>
          </a:xfrm>
          <a:prstGeom prst="rect">
            <a:avLst/>
          </a:prstGeom>
        </p:spPr>
      </p:pic>
      <p:pic>
        <p:nvPicPr>
          <p:cNvPr id="12" name="Picture 11" descr="pm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1008"/>
            <a:ext cx="4968552" cy="3726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3848" y="4149080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/>
              <a:t>PMT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5805264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Signal  --&gt;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0" y="836712"/>
            <a:ext cx="2483768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612576" y="5589240"/>
            <a:ext cx="5256584" cy="126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67544" y="3501008"/>
            <a:ext cx="35067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</a:t>
            </a:r>
            <a:r>
              <a:rPr lang="hr-HR" dirty="0" smtClean="0"/>
              <a:t>a opreme</a:t>
            </a:r>
            <a:r>
              <a:rPr lang="en-US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Pla</a:t>
            </a:r>
            <a:r>
              <a:rPr lang="hr-HR" sz="1400" b="1" dirty="0" err="1" smtClean="0">
                <a:solidFill>
                  <a:srgbClr val="0070C0"/>
                </a:solidFill>
              </a:rPr>
              <a:t>stični</a:t>
            </a:r>
            <a:r>
              <a:rPr lang="hr-HR" sz="1400" b="1" dirty="0" smtClean="0">
                <a:solidFill>
                  <a:srgbClr val="0070C0"/>
                </a:solidFill>
              </a:rPr>
              <a:t> </a:t>
            </a:r>
            <a:r>
              <a:rPr lang="hr-HR" sz="1400" b="1" dirty="0" err="1" smtClean="0">
                <a:solidFill>
                  <a:srgbClr val="0070C0"/>
                </a:solidFill>
              </a:rPr>
              <a:t>scintilator</a:t>
            </a:r>
            <a:r>
              <a:rPr lang="hr-HR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NE102, PMT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 HV Ortec 556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</a:t>
            </a:r>
            <a:r>
              <a:rPr lang="en-US" sz="1400" dirty="0" err="1" smtClean="0">
                <a:solidFill>
                  <a:srgbClr val="FF0000"/>
                </a:solidFill>
              </a:rPr>
              <a:t>igita</a:t>
            </a:r>
            <a:r>
              <a:rPr lang="hr-HR" sz="1400" dirty="0" err="1" smtClean="0">
                <a:solidFill>
                  <a:srgbClr val="FF0000"/>
                </a:solidFill>
              </a:rPr>
              <a:t>lni</a:t>
            </a:r>
            <a:r>
              <a:rPr lang="hr-HR" sz="1400" dirty="0" smtClean="0">
                <a:solidFill>
                  <a:srgbClr val="FF0000"/>
                </a:solidFill>
              </a:rPr>
              <a:t> osciloskop</a:t>
            </a:r>
            <a:r>
              <a:rPr lang="en-US" sz="1400" dirty="0" smtClean="0">
                <a:solidFill>
                  <a:srgbClr val="FF0000"/>
                </a:solidFill>
              </a:rPr>
              <a:t> Tektronix TDS 2024B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 NIM crate </a:t>
            </a:r>
            <a:r>
              <a:rPr lang="en-US" sz="1400" dirty="0" err="1" smtClean="0">
                <a:solidFill>
                  <a:srgbClr val="FF0000"/>
                </a:solidFill>
              </a:rPr>
              <a:t>Caberra</a:t>
            </a:r>
            <a:r>
              <a:rPr lang="en-US" sz="1400" dirty="0" smtClean="0">
                <a:solidFill>
                  <a:srgbClr val="FF0000"/>
                </a:solidFill>
              </a:rPr>
              <a:t> 2100  ( + CAMAC crate)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 CFD Ortec CF8000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 TDC FastComTec 7072,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 FastComTec MCA-3 </a:t>
            </a:r>
            <a:r>
              <a:rPr lang="hr-HR" sz="1400" dirty="0" smtClean="0">
                <a:solidFill>
                  <a:srgbClr val="FF0000"/>
                </a:solidFill>
              </a:rPr>
              <a:t>i </a:t>
            </a:r>
            <a:r>
              <a:rPr lang="en-US" sz="1400" dirty="0" smtClean="0">
                <a:solidFill>
                  <a:srgbClr val="FF0000"/>
                </a:solidFill>
              </a:rPr>
              <a:t>DAQ software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(</a:t>
            </a:r>
            <a:r>
              <a:rPr lang="en-US" sz="1400" dirty="0" smtClean="0"/>
              <a:t>Mathematica, </a:t>
            </a:r>
            <a:r>
              <a:rPr lang="hr-HR" sz="1400" dirty="0" smtClean="0"/>
              <a:t>Sage, </a:t>
            </a:r>
            <a:r>
              <a:rPr lang="en-US" sz="1400" dirty="0" smtClean="0"/>
              <a:t>Excel, PAW, </a:t>
            </a:r>
            <a:r>
              <a:rPr lang="hr-HR" sz="1400" dirty="0" smtClean="0"/>
              <a:t> </a:t>
            </a:r>
            <a:r>
              <a:rPr lang="hr-HR" sz="1400" dirty="0" err="1" smtClean="0"/>
              <a:t>Root</a:t>
            </a:r>
            <a:r>
              <a:rPr lang="hr-HR" sz="1400" dirty="0" smtClean="0"/>
              <a:t>, …)</a:t>
            </a:r>
          </a:p>
          <a:p>
            <a:endParaRPr lang="hr-HR" sz="1400" dirty="0" smtClean="0"/>
          </a:p>
        </p:txBody>
      </p:sp>
      <p:pic>
        <p:nvPicPr>
          <p:cNvPr id="7" name="Slika 9" descr="mioni-cam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4188973" cy="314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8" descr="mion2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3883" y="1700808"/>
            <a:ext cx="3510117" cy="15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51520" y="2132856"/>
            <a:ext cx="4257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Registrira se </a:t>
            </a:r>
            <a:r>
              <a:rPr lang="hr-HR" dirty="0" err="1" smtClean="0"/>
              <a:t>mion</a:t>
            </a:r>
            <a:r>
              <a:rPr lang="hr-HR" dirty="0" smtClean="0"/>
              <a:t> i elektron iz raspada.</a:t>
            </a:r>
          </a:p>
          <a:p>
            <a:r>
              <a:rPr lang="hr-HR" dirty="0" smtClean="0"/>
              <a:t>Obično se koristi(e) scintilacijski detektor(i).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96752"/>
            <a:ext cx="55427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A.C. </a:t>
            </a:r>
            <a:r>
              <a:rPr lang="en-US" sz="1600" i="1" dirty="0" err="1" smtClean="0"/>
              <a:t>Melissios</a:t>
            </a:r>
            <a:r>
              <a:rPr lang="en-US" sz="1600" i="1" dirty="0" smtClean="0"/>
              <a:t> and J. Napolitano: Experiments in Modern Physics,</a:t>
            </a:r>
          </a:p>
          <a:p>
            <a:pPr>
              <a:buNone/>
            </a:pPr>
            <a:r>
              <a:rPr lang="en-US" sz="1600" i="1" dirty="0" smtClean="0"/>
              <a:t> 2</a:t>
            </a:r>
            <a:r>
              <a:rPr lang="en-US" sz="1600" i="1" baseline="30000" dirty="0" smtClean="0"/>
              <a:t>nd</a:t>
            </a:r>
            <a:r>
              <a:rPr lang="en-US" sz="1600" i="1" dirty="0" smtClean="0"/>
              <a:t> Edition  Academic Press San Diego,2003</a:t>
            </a:r>
          </a:p>
          <a:p>
            <a:r>
              <a:rPr lang="en-US" sz="1600" i="1" dirty="0" smtClean="0"/>
              <a:t>T. </a:t>
            </a:r>
            <a:r>
              <a:rPr lang="en-US" sz="1600" i="1" dirty="0" err="1" smtClean="0"/>
              <a:t>Coan</a:t>
            </a:r>
            <a:r>
              <a:rPr lang="en-US" sz="1600" i="1" dirty="0" smtClean="0"/>
              <a:t>, T. Liu and J. Ye, Am. J. Phys. 74. 161 (2006)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544" y="3068960"/>
            <a:ext cx="788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Zagreb (IAEA </a:t>
            </a:r>
            <a:r>
              <a:rPr lang="en-US" dirty="0" err="1" smtClean="0">
                <a:solidFill>
                  <a:srgbClr val="FF0000"/>
                </a:solidFill>
              </a:rPr>
              <a:t>proje</a:t>
            </a:r>
            <a:r>
              <a:rPr lang="hr-HR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hr-HR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2003 -) lab </a:t>
            </a:r>
            <a:r>
              <a:rPr lang="hr-HR" dirty="0" smtClean="0">
                <a:solidFill>
                  <a:srgbClr val="FF0000"/>
                </a:solidFill>
              </a:rPr>
              <a:t>vježbe 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4. i 5. godini studija fizike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661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b="1" dirty="0" smtClean="0"/>
              <a:t>~  &gt;20.000 EUR – </a:t>
            </a:r>
          </a:p>
          <a:p>
            <a:r>
              <a:rPr lang="hr-HR" sz="2800" b="1" dirty="0" smtClean="0"/>
              <a:t>glavni problem elektronika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836712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scintilacijski detektor  + elektronika  + programi za obradu podataka </a:t>
            </a:r>
            <a:endParaRPr lang="en-US" dirty="0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0" y="0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“Klasičan”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studentski laboratorijski eksperiment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7002617" y="764704"/>
          <a:ext cx="2141383" cy="486098"/>
        </p:xfrm>
        <a:graphic>
          <a:graphicData uri="http://schemas.openxmlformats.org/presentationml/2006/ole">
            <p:oleObj spid="_x0000_s191490" name="Jednadžba" r:id="rId6" imgW="1117440" imgH="253800" progId="Equation.3">
              <p:embed/>
            </p:oleObj>
          </a:graphicData>
        </a:graphic>
      </p:graphicFrame>
      <p:sp>
        <p:nvSpPr>
          <p:cNvPr id="20" name="Donut 19"/>
          <p:cNvSpPr/>
          <p:nvPr/>
        </p:nvSpPr>
        <p:spPr>
          <a:xfrm>
            <a:off x="7308304" y="5013176"/>
            <a:ext cx="1296144" cy="234888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sz="1800" dirty="0" smtClean="0"/>
              <a:t>Oprema</a:t>
            </a:r>
            <a:r>
              <a:rPr lang="en-US" sz="1800" dirty="0" smtClean="0"/>
              <a:t>:</a:t>
            </a:r>
          </a:p>
          <a:p>
            <a:r>
              <a:rPr lang="hr-HR" sz="1600" dirty="0" smtClean="0"/>
              <a:t>Scintilacijski detektor</a:t>
            </a:r>
            <a:endParaRPr lang="en-US" sz="1600" dirty="0" smtClean="0"/>
          </a:p>
          <a:p>
            <a:r>
              <a:rPr lang="en-US" sz="1600" dirty="0" smtClean="0"/>
              <a:t> HV </a:t>
            </a:r>
            <a:endParaRPr lang="en-US" sz="1200" dirty="0" smtClean="0"/>
          </a:p>
          <a:p>
            <a:r>
              <a:rPr lang="en-US" sz="1600" dirty="0" smtClean="0"/>
              <a:t> Digital oscilloscope </a:t>
            </a:r>
            <a:r>
              <a:rPr lang="en-US" sz="1200" dirty="0" smtClean="0"/>
              <a:t>(Tektronix TDS 2024B)</a:t>
            </a:r>
          </a:p>
        </p:txBody>
      </p:sp>
      <p:pic>
        <p:nvPicPr>
          <p:cNvPr id="4" name="Slika 3" descr="scint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52936"/>
            <a:ext cx="1212041" cy="296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niOkvir 6"/>
          <p:cNvSpPr txBox="1"/>
          <p:nvPr/>
        </p:nvSpPr>
        <p:spPr>
          <a:xfrm>
            <a:off x="2987824" y="2348880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</a:t>
            </a:r>
            <a:r>
              <a:rPr lang="hr-HR" dirty="0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oscil</a:t>
            </a:r>
            <a:r>
              <a:rPr lang="hr-HR" dirty="0" err="1" smtClean="0"/>
              <a:t>oskop</a:t>
            </a:r>
            <a:r>
              <a:rPr lang="en-US" dirty="0" smtClean="0"/>
              <a:t> </a:t>
            </a:r>
            <a:r>
              <a:rPr lang="hr-HR" dirty="0" smtClean="0"/>
              <a:t>~200MHz:</a:t>
            </a:r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7020272" y="234888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Rezultat: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6012160" y="5589240"/>
            <a:ext cx="2828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Ljetna škola mladih fizičara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WYP2005</a:t>
            </a:r>
            <a:endParaRPr lang="en-US" dirty="0"/>
          </a:p>
        </p:txBody>
      </p:sp>
      <p:pic>
        <p:nvPicPr>
          <p:cNvPr id="10" name="Slika 9" descr="P101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924944"/>
            <a:ext cx="2448272" cy="1836204"/>
          </a:xfrm>
          <a:prstGeom prst="rect">
            <a:avLst/>
          </a:prstGeom>
        </p:spPr>
      </p:pic>
      <p:pic>
        <p:nvPicPr>
          <p:cNvPr id="12" name="Slika 11" descr="osci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5935665"/>
            <a:ext cx="2183636" cy="922335"/>
          </a:xfrm>
          <a:prstGeom prst="rect">
            <a:avLst/>
          </a:prstGeom>
        </p:spPr>
      </p:pic>
      <p:pic>
        <p:nvPicPr>
          <p:cNvPr id="15" name="Slika 14" descr="mion-osci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4916094"/>
            <a:ext cx="2538834" cy="1941906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0" y="6309320"/>
            <a:ext cx="51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HV:</a:t>
            </a:r>
            <a:endParaRPr lang="en-US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251520" y="2420888"/>
            <a:ext cx="216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Scint</a:t>
            </a:r>
            <a:r>
              <a:rPr lang="hr-HR" dirty="0" err="1" smtClean="0"/>
              <a:t>ilacijski</a:t>
            </a:r>
            <a:r>
              <a:rPr lang="hr-HR" dirty="0" smtClean="0"/>
              <a:t> </a:t>
            </a:r>
            <a:r>
              <a:rPr lang="en-US" dirty="0" err="1" smtClean="0"/>
              <a:t>dete</a:t>
            </a:r>
            <a:r>
              <a:rPr lang="hr-HR" dirty="0" smtClean="0"/>
              <a:t>k</a:t>
            </a:r>
            <a:r>
              <a:rPr lang="en-US" dirty="0" smtClean="0"/>
              <a:t>tor</a:t>
            </a:r>
            <a:endParaRPr lang="en-US" dirty="0"/>
          </a:p>
        </p:txBody>
      </p:sp>
      <p:pic>
        <p:nvPicPr>
          <p:cNvPr id="17" name="Slika 16" descr="mion-osci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2780928"/>
            <a:ext cx="3020851" cy="2243762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7122293" y="3356992"/>
            <a:ext cx="2021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</a:t>
            </a:r>
            <a:r>
              <a:rPr lang="hr-HR" sz="2400" dirty="0" smtClean="0"/>
              <a:t> = 2.3 ± 0.3 µs</a:t>
            </a:r>
            <a:endParaRPr lang="en-US" sz="2400" dirty="0"/>
          </a:p>
        </p:txBody>
      </p:sp>
      <p:sp>
        <p:nvSpPr>
          <p:cNvPr id="20" name="TekstniOkvir 3"/>
          <p:cNvSpPr txBox="1"/>
          <p:nvPr/>
        </p:nvSpPr>
        <p:spPr>
          <a:xfrm>
            <a:off x="0" y="0"/>
            <a:ext cx="56886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ym typeface="Wingdings" pitchFamily="2" charset="2"/>
              </a:rPr>
              <a:t> “ </a:t>
            </a:r>
            <a:r>
              <a:rPr lang="en-US" sz="2800" b="1" dirty="0" err="1" smtClean="0"/>
              <a:t>Muons</a:t>
            </a:r>
            <a:r>
              <a:rPr lang="en-US" sz="2800" b="1" dirty="0" smtClean="0"/>
              <a:t> in the classroom”</a:t>
            </a:r>
            <a:endParaRPr lang="hr-HR" sz="2800" b="1" dirty="0" smtClean="0"/>
          </a:p>
          <a:p>
            <a:r>
              <a:rPr lang="en-US" dirty="0" smtClean="0"/>
              <a:t> </a:t>
            </a:r>
            <a:r>
              <a:rPr lang="hr-HR" dirty="0" smtClean="0"/>
              <a:t>(</a:t>
            </a:r>
            <a:r>
              <a:rPr lang="hr-HR" sz="1600" i="1" dirty="0" err="1" smtClean="0"/>
              <a:t>H.Muhry</a:t>
            </a:r>
            <a:r>
              <a:rPr lang="hr-HR" sz="1600" i="1" dirty="0" smtClean="0"/>
              <a:t> </a:t>
            </a:r>
            <a:r>
              <a:rPr lang="hr-HR" sz="1600" i="1" dirty="0" err="1" smtClean="0"/>
              <a:t>and</a:t>
            </a:r>
            <a:r>
              <a:rPr lang="hr-HR" sz="1600" i="1" dirty="0" smtClean="0"/>
              <a:t> P. Ritter,</a:t>
            </a:r>
            <a:r>
              <a:rPr lang="hr-HR" sz="1600" i="1" dirty="0" err="1" smtClean="0">
                <a:sym typeface="Wingdings" pitchFamily="2" charset="2"/>
              </a:rPr>
              <a:t>The</a:t>
            </a:r>
            <a:r>
              <a:rPr lang="hr-HR" sz="1600" i="1" dirty="0" smtClean="0">
                <a:sym typeface="Wingdings" pitchFamily="2" charset="2"/>
              </a:rPr>
              <a:t> </a:t>
            </a:r>
            <a:r>
              <a:rPr lang="hr-HR" sz="1600" i="1" dirty="0" err="1" smtClean="0">
                <a:sym typeface="Wingdings" pitchFamily="2" charset="2"/>
              </a:rPr>
              <a:t>Physics</a:t>
            </a:r>
            <a:r>
              <a:rPr lang="hr-HR" sz="1600" i="1" dirty="0" smtClean="0">
                <a:sym typeface="Wingdings" pitchFamily="2" charset="2"/>
              </a:rPr>
              <a:t> </a:t>
            </a:r>
            <a:r>
              <a:rPr lang="hr-HR" sz="1600" i="1" dirty="0" err="1" smtClean="0">
                <a:sym typeface="Wingdings" pitchFamily="2" charset="2"/>
              </a:rPr>
              <a:t>Teacher</a:t>
            </a:r>
            <a:r>
              <a:rPr lang="hr-HR" sz="1600" i="1" dirty="0" smtClean="0">
                <a:sym typeface="Wingdings" pitchFamily="2" charset="2"/>
              </a:rPr>
              <a:t> 40 (2002) 294</a:t>
            </a:r>
            <a:r>
              <a:rPr lang="hr-HR" sz="1600" dirty="0" smtClean="0">
                <a:sym typeface="Wingdings" pitchFamily="2" charset="2"/>
              </a:rPr>
              <a:t>)</a:t>
            </a:r>
            <a:endParaRPr lang="en-US" sz="1600" dirty="0" smtClean="0">
              <a:sym typeface="Wingdings" pitchFamily="2" charset="2"/>
            </a:endParaRPr>
          </a:p>
          <a:p>
            <a:r>
              <a:rPr lang="hr-HR" sz="1600" dirty="0" smtClean="0">
                <a:sym typeface="Wingdings" pitchFamily="2" charset="2"/>
              </a:rPr>
              <a:t>Mjerenje vremena života </a:t>
            </a:r>
            <a:r>
              <a:rPr lang="hr-HR" sz="1600" dirty="0" err="1" smtClean="0">
                <a:sym typeface="Wingdings" pitchFamily="2" charset="2"/>
              </a:rPr>
              <a:t>miona</a:t>
            </a:r>
            <a:r>
              <a:rPr lang="hr-HR" sz="1600" dirty="0" smtClean="0">
                <a:sym typeface="Wingdings" pitchFamily="2" charset="2"/>
              </a:rPr>
              <a:t> pogodno za srednje škole.</a:t>
            </a:r>
            <a:endParaRPr lang="en-US" sz="1600" dirty="0"/>
          </a:p>
        </p:txBody>
      </p:sp>
      <p:graphicFrame>
        <p:nvGraphicFramePr>
          <p:cNvPr id="165891" name="Object 3"/>
          <p:cNvGraphicFramePr>
            <a:graphicFrameLocks noChangeAspect="1"/>
          </p:cNvGraphicFramePr>
          <p:nvPr/>
        </p:nvGraphicFramePr>
        <p:xfrm>
          <a:off x="5508104" y="188640"/>
          <a:ext cx="3093023" cy="702122"/>
        </p:xfrm>
        <a:graphic>
          <a:graphicData uri="http://schemas.openxmlformats.org/presentationml/2006/ole">
            <p:oleObj spid="_x0000_s192514" name="Jednadžba" r:id="rId9" imgW="1117440" imgH="253800" progId="Equation.3">
              <p:embed/>
            </p:oleObj>
          </a:graphicData>
        </a:graphic>
      </p:graphicFrame>
      <p:pic>
        <p:nvPicPr>
          <p:cNvPr id="19" name="Slika 6" descr="muo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764704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0" y="260648"/>
            <a:ext cx="738031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a 29"/>
          <p:cNvSpPr/>
          <p:nvPr/>
        </p:nvSpPr>
        <p:spPr>
          <a:xfrm>
            <a:off x="5940152" y="1556792"/>
            <a:ext cx="208823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Jednostavan sustav za mjerenje života </a:t>
            </a:r>
            <a:r>
              <a:rPr lang="hr-HR" sz="2800" b="1" dirty="0" err="1" smtClean="0"/>
              <a:t>miona</a:t>
            </a:r>
            <a:r>
              <a:rPr lang="hr-HR" sz="2800" b="1" dirty="0" smtClean="0"/>
              <a:t> ?</a:t>
            </a:r>
            <a:endParaRPr lang="en-US" sz="2800" b="1" dirty="0" smtClean="0"/>
          </a:p>
        </p:txBody>
      </p:sp>
      <p:pic>
        <p:nvPicPr>
          <p:cNvPr id="17411" name="Slika 2" descr="slika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2204864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Slika 3" descr="scint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52936"/>
            <a:ext cx="1152128" cy="282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kstniOkvir 5"/>
          <p:cNvSpPr txBox="1">
            <a:spLocks noChangeArrowheads="1"/>
          </p:cNvSpPr>
          <p:nvPr/>
        </p:nvSpPr>
        <p:spPr bwMode="auto">
          <a:xfrm>
            <a:off x="6084168" y="1628800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dirty="0" smtClean="0"/>
              <a:t>Uređaj s </a:t>
            </a:r>
            <a:r>
              <a:rPr lang="en-US" dirty="0" err="1" smtClean="0"/>
              <a:t>dsPIC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996757" y="6211669"/>
            <a:ext cx="514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Mi bilježimo vremena događaja iznad nekog praga u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scintilatoru</a:t>
            </a:r>
            <a:r>
              <a:rPr lang="hr-HR" b="1" dirty="0" smtClean="0">
                <a:solidFill>
                  <a:srgbClr val="FF0000"/>
                </a:solidFill>
              </a:rPr>
              <a:t> s vremenskom rezolucijom od 50 ns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0" y="1988840"/>
            <a:ext cx="119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Scintilator</a:t>
            </a:r>
            <a:endParaRPr lang="hr-HR" dirty="0" smtClean="0"/>
          </a:p>
          <a:p>
            <a:r>
              <a:rPr lang="hr-HR" dirty="0" smtClean="0"/>
              <a:t>+HV:</a:t>
            </a:r>
            <a:endParaRPr lang="en-US" dirty="0"/>
          </a:p>
        </p:txBody>
      </p:sp>
      <p:cxnSp>
        <p:nvCxnSpPr>
          <p:cNvPr id="17" name="Ravni poveznik sa strelicom 16"/>
          <p:cNvCxnSpPr/>
          <p:nvPr/>
        </p:nvCxnSpPr>
        <p:spPr>
          <a:xfrm rot="16200000" flipH="1">
            <a:off x="7848364" y="3465004"/>
            <a:ext cx="180020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niOkvir 17"/>
          <p:cNvSpPr txBox="1"/>
          <p:nvPr/>
        </p:nvSpPr>
        <p:spPr>
          <a:xfrm>
            <a:off x="8767134" y="3429000"/>
            <a:ext cx="7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 cm</a:t>
            </a:r>
            <a:endParaRPr lang="en-US" dirty="0"/>
          </a:p>
        </p:txBody>
      </p:sp>
      <p:cxnSp>
        <p:nvCxnSpPr>
          <p:cNvPr id="22" name="Ravni poveznik sa strelicom 21"/>
          <p:cNvCxnSpPr/>
          <p:nvPr/>
        </p:nvCxnSpPr>
        <p:spPr>
          <a:xfrm flipV="1">
            <a:off x="4860032" y="2348880"/>
            <a:ext cx="3672408" cy="2880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niOkvir 24"/>
          <p:cNvSpPr txBox="1"/>
          <p:nvPr/>
        </p:nvSpPr>
        <p:spPr>
          <a:xfrm>
            <a:off x="5652120" y="220486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20 cm</a:t>
            </a:r>
            <a:endParaRPr lang="en-US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7884368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ulaz signala</a:t>
            </a:r>
            <a:endParaRPr lang="en-US" dirty="0"/>
          </a:p>
        </p:txBody>
      </p:sp>
      <p:pic>
        <p:nvPicPr>
          <p:cNvPr id="19" name="Slika 18" descr="mion-elektroni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204864"/>
            <a:ext cx="2574286" cy="3432381"/>
          </a:xfrm>
          <a:prstGeom prst="rect">
            <a:avLst/>
          </a:prstGeom>
        </p:spPr>
      </p:pic>
      <p:pic>
        <p:nvPicPr>
          <p:cNvPr id="34" name="Slika 33" descr="nim-camac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1340768"/>
            <a:ext cx="2232248" cy="3301468"/>
          </a:xfrm>
          <a:prstGeom prst="rect">
            <a:avLst/>
          </a:prstGeom>
        </p:spPr>
      </p:pic>
      <p:sp>
        <p:nvSpPr>
          <p:cNvPr id="37" name="Strelica zakrivljena gore 36"/>
          <p:cNvSpPr/>
          <p:nvPr/>
        </p:nvSpPr>
        <p:spPr>
          <a:xfrm>
            <a:off x="539552" y="5229200"/>
            <a:ext cx="6840760" cy="64807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1763688" y="980728"/>
            <a:ext cx="1996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NIM  i CAMAC sistem:</a:t>
            </a:r>
            <a:endParaRPr lang="en-US" sz="1600" dirty="0"/>
          </a:p>
        </p:txBody>
      </p:sp>
      <p:sp>
        <p:nvSpPr>
          <p:cNvPr id="28" name="TekstniOkvir 27"/>
          <p:cNvSpPr txBox="1"/>
          <p:nvPr/>
        </p:nvSpPr>
        <p:spPr>
          <a:xfrm>
            <a:off x="7864291" y="5157192"/>
            <a:ext cx="128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komparator</a:t>
            </a:r>
            <a:endParaRPr lang="en-US" dirty="0"/>
          </a:p>
        </p:txBody>
      </p:sp>
      <p:sp>
        <p:nvSpPr>
          <p:cNvPr id="31" name="Strelica udesno 30"/>
          <p:cNvSpPr/>
          <p:nvPr/>
        </p:nvSpPr>
        <p:spPr>
          <a:xfrm rot="-7200000">
            <a:off x="7198072" y="4988081"/>
            <a:ext cx="69037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relica udesno 30"/>
          <p:cNvSpPr/>
          <p:nvPr/>
        </p:nvSpPr>
        <p:spPr>
          <a:xfrm rot="-7200000">
            <a:off x="7240627" y="5509142"/>
            <a:ext cx="690376" cy="7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Slika 14" descr="mion-osci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5191482"/>
            <a:ext cx="2178794" cy="166651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79712" y="4797152"/>
            <a:ext cx="124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Osciloskop:</a:t>
            </a:r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2699792" y="836712"/>
            <a:ext cx="360040" cy="18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1520" y="332656"/>
            <a:ext cx="7164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Jednostavan sustav za mjerenje života </a:t>
            </a:r>
            <a:r>
              <a:rPr lang="hr-HR" sz="2800" b="1" dirty="0" err="1" smtClean="0"/>
              <a:t>miona</a:t>
            </a:r>
            <a:r>
              <a:rPr lang="hr-HR" sz="2800" b="1" dirty="0" smtClean="0"/>
              <a:t> </a:t>
            </a:r>
            <a:endParaRPr lang="en-US" sz="2800" dirty="0"/>
          </a:p>
        </p:txBody>
      </p:sp>
      <p:graphicFrame>
        <p:nvGraphicFramePr>
          <p:cNvPr id="189441" name="Object 1"/>
          <p:cNvGraphicFramePr>
            <a:graphicFrameLocks noChangeAspect="1"/>
          </p:cNvGraphicFramePr>
          <p:nvPr/>
        </p:nvGraphicFramePr>
        <p:xfrm>
          <a:off x="6012160" y="908720"/>
          <a:ext cx="2143274" cy="486527"/>
        </p:xfrm>
        <a:graphic>
          <a:graphicData uri="http://schemas.openxmlformats.org/presentationml/2006/ole">
            <p:oleObj spid="_x0000_s189441" name="Jednadžba" r:id="rId9" imgW="1117440" imgH="253800" progId="Equation.3">
              <p:embed/>
            </p:oleObj>
          </a:graphicData>
        </a:graphic>
      </p:graphicFrame>
      <p:pic>
        <p:nvPicPr>
          <p:cNvPr id="32" name="Slika 11" descr="osci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733256"/>
            <a:ext cx="1375133" cy="580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0" grpId="0" animBg="1"/>
      <p:bldP spid="17410" grpId="0"/>
      <p:bldP spid="17414" grpId="0"/>
      <p:bldP spid="13" grpId="0"/>
      <p:bldP spid="18" grpId="0"/>
      <p:bldP spid="25" grpId="0"/>
      <p:bldP spid="26" grpId="0"/>
      <p:bldP spid="37" grpId="0" animBg="1"/>
      <p:bldP spid="38" grpId="0"/>
      <p:bldP spid="28" grpId="0"/>
      <p:bldP spid="28" grpId="1"/>
      <p:bldP spid="31" grpId="0" animBg="1"/>
      <p:bldP spid="35" grpId="0" animBg="1"/>
      <p:bldP spid="39" grpId="0"/>
      <p:bldP spid="40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3813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Što se događa sa signalom u elektronici</a:t>
            </a:r>
            <a:endParaRPr lang="en-US" dirty="0"/>
          </a:p>
        </p:txBody>
      </p:sp>
      <p:pic>
        <p:nvPicPr>
          <p:cNvPr id="3" name="Slika 9" descr="P101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2160240" cy="1620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412776"/>
            <a:ext cx="461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Signal iz </a:t>
            </a:r>
            <a:r>
              <a:rPr lang="hr-HR" dirty="0" err="1" smtClean="0"/>
              <a:t>scint</a:t>
            </a:r>
            <a:r>
              <a:rPr lang="hr-HR" dirty="0" smtClean="0"/>
              <a:t>. detektora…..     ide u </a:t>
            </a:r>
            <a:r>
              <a:rPr lang="hr-HR" dirty="0" err="1" smtClean="0"/>
              <a:t>komparator</a:t>
            </a:r>
            <a:endParaRPr lang="hr-HR" dirty="0" smtClean="0"/>
          </a:p>
          <a:p>
            <a:endParaRPr lang="en-US" dirty="0"/>
          </a:p>
        </p:txBody>
      </p:sp>
      <p:pic>
        <p:nvPicPr>
          <p:cNvPr id="5" name="Slika 6" descr="sc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114852" y="4923993"/>
            <a:ext cx="3048858" cy="819155"/>
          </a:xfrm>
          <a:prstGeom prst="rect">
            <a:avLst/>
          </a:prstGeom>
        </p:spPr>
      </p:pic>
      <p:pic>
        <p:nvPicPr>
          <p:cNvPr id="6" name="Slika 3" descr="sci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64918" y="3889155"/>
            <a:ext cx="1201468" cy="296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2" descr="slika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772816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7864" y="4221088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 daje logički signal:</a:t>
            </a:r>
            <a:endParaRPr lang="en-US" dirty="0"/>
          </a:p>
        </p:txBody>
      </p:sp>
      <p:sp>
        <p:nvSpPr>
          <p:cNvPr id="9" name="Curved Up Arrow 8"/>
          <p:cNvSpPr/>
          <p:nvPr/>
        </p:nvSpPr>
        <p:spPr>
          <a:xfrm rot="900000">
            <a:off x="2413555" y="3740322"/>
            <a:ext cx="2450007" cy="3364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Slika 9" descr="P1010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797152"/>
            <a:ext cx="1957009" cy="1556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3888" y="6488668"/>
            <a:ext cx="157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…koji ide </a:t>
            </a:r>
            <a:r>
              <a:rPr lang="hr-HR" dirty="0" err="1" smtClean="0"/>
              <a:t>dsPiC</a:t>
            </a:r>
            <a:endParaRPr lang="en-US" dirty="0"/>
          </a:p>
        </p:txBody>
      </p:sp>
      <p:sp>
        <p:nvSpPr>
          <p:cNvPr id="13" name="Curved Up Arrow 12"/>
          <p:cNvSpPr/>
          <p:nvPr/>
        </p:nvSpPr>
        <p:spPr>
          <a:xfrm rot="-5400000">
            <a:off x="4956572" y="4052540"/>
            <a:ext cx="1427501" cy="6124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836712"/>
            <a:ext cx="2338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…</a:t>
            </a:r>
            <a:r>
              <a:rPr lang="hr-HR" dirty="0" err="1" smtClean="0"/>
              <a:t>dsPiC</a:t>
            </a:r>
            <a:r>
              <a:rPr lang="hr-HR" dirty="0" smtClean="0"/>
              <a:t> bilježi vremena</a:t>
            </a:r>
          </a:p>
          <a:p>
            <a:r>
              <a:rPr lang="hr-HR" dirty="0" smtClean="0"/>
              <a:t>S rezolucijom od 50 ns</a:t>
            </a:r>
          </a:p>
          <a:p>
            <a:r>
              <a:rPr lang="hr-HR" dirty="0" smtClean="0"/>
              <a:t>i sprema u file:</a:t>
            </a:r>
          </a:p>
        </p:txBody>
      </p:sp>
      <p:pic>
        <p:nvPicPr>
          <p:cNvPr id="15" name="Slika 7" descr="raw-dat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1714552"/>
            <a:ext cx="2097413" cy="5143448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>
            <a:off x="8244408" y="155679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Jednostavan sustav za mjerenje života </a:t>
            </a:r>
            <a:r>
              <a:rPr lang="hr-HR" sz="3200" b="1" dirty="0" err="1" smtClean="0">
                <a:solidFill>
                  <a:srgbClr val="FF0000"/>
                </a:solidFill>
              </a:rPr>
              <a:t>miona</a:t>
            </a:r>
            <a:endParaRPr lang="en-US" sz="3200" dirty="0"/>
          </a:p>
        </p:txBody>
      </p:sp>
      <p:pic>
        <p:nvPicPr>
          <p:cNvPr id="3" name="Slika 2" descr="mion-setu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6228184" cy="4671138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380312" y="17728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Podaci:</a:t>
            </a:r>
            <a:endParaRPr lang="en-US" dirty="0"/>
          </a:p>
        </p:txBody>
      </p:sp>
      <p:pic>
        <p:nvPicPr>
          <p:cNvPr id="8" name="Slika 7" descr="raw-dat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5" y="2356358"/>
            <a:ext cx="1835695" cy="45016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592" y="980728"/>
            <a:ext cx="547260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Mi bilježimo vremena događaja iznad nekog praga u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scintilatoru</a:t>
            </a:r>
            <a:r>
              <a:rPr lang="hr-HR" b="1" dirty="0" smtClean="0">
                <a:solidFill>
                  <a:srgbClr val="FF0000"/>
                </a:solidFill>
              </a:rPr>
              <a:t> s vremenskom rezolucijom od 50 ns</a:t>
            </a:r>
          </a:p>
        </p:txBody>
      </p:sp>
      <p:sp>
        <p:nvSpPr>
          <p:cNvPr id="10" name="Curved Up Arrow 9"/>
          <p:cNvSpPr/>
          <p:nvPr/>
        </p:nvSpPr>
        <p:spPr>
          <a:xfrm>
            <a:off x="3491880" y="5085184"/>
            <a:ext cx="4392488" cy="9361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even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772816"/>
            <a:ext cx="2304256" cy="1950738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3995936" y="3789040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Standardni model elementarnih čestica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tandard_model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38827"/>
            <a:ext cx="5688632" cy="6119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Sakupljeni podaci </a:t>
            </a:r>
            <a:endParaRPr lang="en-US" dirty="0"/>
          </a:p>
        </p:txBody>
      </p:sp>
      <p:pic>
        <p:nvPicPr>
          <p:cNvPr id="3" name="Slika 8" descr="raw-dat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7448"/>
            <a:ext cx="2569260" cy="6300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1340768"/>
            <a:ext cx="562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Vremena pojave pulsa u </a:t>
            </a:r>
            <a:r>
              <a:rPr lang="hr-HR" dirty="0" err="1" smtClean="0"/>
              <a:t>scintilatoru</a:t>
            </a:r>
            <a:r>
              <a:rPr lang="hr-HR" dirty="0" smtClean="0"/>
              <a:t> iznad izabranog praga</a:t>
            </a:r>
          </a:p>
          <a:p>
            <a:r>
              <a:rPr lang="hr-HR" dirty="0" smtClean="0"/>
              <a:t>rezolucijom od 50 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-21600000">
            <a:off x="2915816" y="2060848"/>
            <a:ext cx="542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Algoritam za pretvorbu u vremena ¸izražena sekundama: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005064"/>
            <a:ext cx="698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Računamo razliku vremena pojave susjednih događaja i prikazujemo te događaje grafički, u </a:t>
            </a:r>
            <a:r>
              <a:rPr lang="hr-HR" sz="2000" dirty="0" err="1" smtClean="0"/>
              <a:t>histogramu</a:t>
            </a:r>
            <a:r>
              <a:rPr lang="hr-HR" sz="2000" dirty="0" smtClean="0"/>
              <a:t>. </a:t>
            </a:r>
          </a:p>
          <a:p>
            <a:endParaRPr lang="en-US" dirty="0"/>
          </a:p>
        </p:txBody>
      </p:sp>
      <p:pic>
        <p:nvPicPr>
          <p:cNvPr id="8" name="Slika 12" descr="mion-ti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469776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35696" y="5589240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U slučaju raspada </a:t>
            </a:r>
            <a:r>
              <a:rPr lang="hr-HR" dirty="0" err="1" smtClean="0"/>
              <a:t>miona</a:t>
            </a:r>
            <a:r>
              <a:rPr lang="hr-HR" dirty="0" smtClean="0"/>
              <a:t>, očekujemo:</a:t>
            </a:r>
            <a:endParaRPr lang="en-US" dirty="0"/>
          </a:p>
        </p:txBody>
      </p:sp>
      <p:sp>
        <p:nvSpPr>
          <p:cNvPr id="10" name="TekstniOkvir 13"/>
          <p:cNvSpPr txBox="1"/>
          <p:nvPr/>
        </p:nvSpPr>
        <p:spPr>
          <a:xfrm>
            <a:off x="6732240" y="508518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A(t)=A</a:t>
            </a:r>
            <a:r>
              <a:rPr lang="hr-HR" sz="2400" baseline="-25000" dirty="0" smtClean="0"/>
              <a:t>0</a:t>
            </a:r>
            <a:r>
              <a:rPr lang="hr-HR" sz="2400" dirty="0" smtClean="0"/>
              <a:t>e</a:t>
            </a:r>
            <a:r>
              <a:rPr lang="hr-HR" sz="2400" baseline="30000" dirty="0" smtClean="0"/>
              <a:t>-t/</a:t>
            </a:r>
            <a:r>
              <a:rPr lang="el-GR" sz="2400" baseline="30000" dirty="0" smtClean="0"/>
              <a:t>τ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6211669"/>
            <a:ext cx="257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Obrada podataka, različiti</a:t>
            </a:r>
          </a:p>
          <a:p>
            <a:r>
              <a:rPr lang="hr-HR" dirty="0" smtClean="0"/>
              <a:t>stupnjevi kompleksnosti.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2420888"/>
            <a:ext cx="5710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/>
              <a:t>T[ns]={2</a:t>
            </a:r>
            <a:r>
              <a:rPr lang="hr-HR" sz="3600" baseline="30000" dirty="0" smtClean="0"/>
              <a:t>32</a:t>
            </a:r>
            <a:r>
              <a:rPr lang="hr-HR" sz="3600" dirty="0" smtClean="0"/>
              <a:t> * (B-1) + C} * 50 ns</a:t>
            </a:r>
            <a:r>
              <a:rPr lang="hr-HR" sz="3600" baseline="30000" dirty="0" smtClean="0"/>
              <a:t> </a:t>
            </a:r>
            <a:endParaRPr lang="en-US" sz="3600" baseline="30000" dirty="0"/>
          </a:p>
        </p:txBody>
      </p:sp>
      <p:sp>
        <p:nvSpPr>
          <p:cNvPr id="16" name="Bent Arrow 15"/>
          <p:cNvSpPr/>
          <p:nvPr/>
        </p:nvSpPr>
        <p:spPr>
          <a:xfrm rot="10800000">
            <a:off x="1115616" y="3140968"/>
            <a:ext cx="3816424" cy="4320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-10800000">
            <a:off x="1619672" y="3284984"/>
            <a:ext cx="4320480" cy="70331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 descr="skal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88640"/>
            <a:ext cx="1104900" cy="286702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1043608" y="836712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43608" y="980728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43608" y="1196752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59632" y="4869160"/>
            <a:ext cx="514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Δ</a:t>
            </a:r>
            <a:r>
              <a:rPr lang="hr-HR" sz="2800" dirty="0" smtClean="0"/>
              <a:t>t</a:t>
            </a:r>
            <a:r>
              <a:rPr lang="hr-HR" sz="1400" dirty="0" smtClean="0"/>
              <a:t>1</a:t>
            </a:r>
            <a:r>
              <a:rPr lang="hr-HR" sz="2800" dirty="0" smtClean="0"/>
              <a:t>=</a:t>
            </a:r>
            <a:r>
              <a:rPr lang="hr-HR" sz="2800" dirty="0" err="1" smtClean="0"/>
              <a:t>t1</a:t>
            </a:r>
            <a:r>
              <a:rPr lang="hr-HR" sz="2800" dirty="0" smtClean="0"/>
              <a:t>-t2 ; </a:t>
            </a:r>
            <a:r>
              <a:rPr lang="el-GR" sz="2800" dirty="0" smtClean="0"/>
              <a:t>Δ</a:t>
            </a:r>
            <a:r>
              <a:rPr lang="hr-HR" sz="2800" dirty="0" smtClean="0"/>
              <a:t>t</a:t>
            </a:r>
            <a:r>
              <a:rPr lang="hr-HR" sz="1400" dirty="0" smtClean="0"/>
              <a:t>2</a:t>
            </a:r>
            <a:r>
              <a:rPr lang="hr-HR" sz="2800" dirty="0" smtClean="0"/>
              <a:t>=</a:t>
            </a:r>
            <a:r>
              <a:rPr lang="hr-HR" sz="2800" dirty="0" err="1" smtClean="0"/>
              <a:t>t2</a:t>
            </a:r>
            <a:r>
              <a:rPr lang="hr-HR" sz="2800" dirty="0" smtClean="0"/>
              <a:t>-t3 ; </a:t>
            </a:r>
            <a:r>
              <a:rPr lang="el-GR" sz="2800" dirty="0" smtClean="0"/>
              <a:t>Δ</a:t>
            </a:r>
            <a:r>
              <a:rPr lang="hr-HR" sz="2800" dirty="0" smtClean="0"/>
              <a:t>t</a:t>
            </a:r>
            <a:r>
              <a:rPr lang="hr-HR" sz="1400" dirty="0" smtClean="0"/>
              <a:t>3</a:t>
            </a:r>
            <a:r>
              <a:rPr lang="hr-HR" sz="2800" dirty="0" smtClean="0"/>
              <a:t>=</a:t>
            </a:r>
            <a:r>
              <a:rPr lang="hr-HR" sz="2800" dirty="0" err="1" smtClean="0"/>
              <a:t>t3</a:t>
            </a:r>
            <a:r>
              <a:rPr lang="hr-HR" sz="2800" dirty="0" smtClean="0"/>
              <a:t>-t4 ….</a:t>
            </a:r>
            <a:endParaRPr lang="en-US" sz="2800" dirty="0"/>
          </a:p>
        </p:txBody>
      </p:sp>
      <p:pic>
        <p:nvPicPr>
          <p:cNvPr id="37" name="Picture 36" descr="broj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1124154" cy="3994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7416824" cy="908720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Napredni pristup</a:t>
            </a:r>
            <a:r>
              <a:rPr lang="en-US" dirty="0" smtClean="0"/>
              <a:t>:</a:t>
            </a:r>
            <a:r>
              <a:rPr lang="hr-HR" dirty="0" smtClean="0"/>
              <a:t> </a:t>
            </a:r>
            <a:r>
              <a:rPr lang="en-US" dirty="0" smtClean="0"/>
              <a:t>Root (CERN)</a:t>
            </a:r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0" y="836712"/>
            <a:ext cx="114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Sakupljeni</a:t>
            </a:r>
          </a:p>
          <a:p>
            <a:r>
              <a:rPr lang="hr-HR" dirty="0" smtClean="0"/>
              <a:t>podaci:</a:t>
            </a:r>
            <a:endParaRPr lang="en-US" dirty="0"/>
          </a:p>
        </p:txBody>
      </p:sp>
      <p:pic>
        <p:nvPicPr>
          <p:cNvPr id="9" name="Slika 8" descr="raw-dat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48" y="1556792"/>
            <a:ext cx="1438819" cy="3528392"/>
          </a:xfrm>
          <a:prstGeom prst="rect">
            <a:avLst/>
          </a:prstGeom>
        </p:spPr>
      </p:pic>
      <p:pic>
        <p:nvPicPr>
          <p:cNvPr id="12" name="Slika 11" descr="mio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6947" y="1268760"/>
            <a:ext cx="3747053" cy="2376264"/>
          </a:xfrm>
          <a:prstGeom prst="rect">
            <a:avLst/>
          </a:prstGeom>
        </p:spPr>
      </p:pic>
      <p:pic>
        <p:nvPicPr>
          <p:cNvPr id="14" name="Slika 13" descr="mion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9090" y="4149080"/>
            <a:ext cx="3784797" cy="2448272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6623720" y="479715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= 2.21±0.04 µs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trelica udesno 16"/>
          <p:cNvSpPr/>
          <p:nvPr/>
        </p:nvSpPr>
        <p:spPr>
          <a:xfrm>
            <a:off x="683568" y="220486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vremena-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1268760"/>
            <a:ext cx="3651599" cy="2376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9592" y="3789040"/>
            <a:ext cx="319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Razlika vremena manja od 10 µs</a:t>
            </a:r>
            <a:endParaRPr lang="en-US" dirty="0"/>
          </a:p>
        </p:txBody>
      </p:sp>
      <p:pic>
        <p:nvPicPr>
          <p:cNvPr id="22" name="Picture 21" descr="vremena-sho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221088"/>
            <a:ext cx="3744415" cy="2423188"/>
          </a:xfrm>
          <a:prstGeom prst="rect">
            <a:avLst/>
          </a:prstGeom>
        </p:spPr>
      </p:pic>
      <p:sp>
        <p:nvSpPr>
          <p:cNvPr id="15" name="Strelica udesno 14"/>
          <p:cNvSpPr/>
          <p:nvPr/>
        </p:nvSpPr>
        <p:spPr>
          <a:xfrm>
            <a:off x="4211960" y="50131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elica udesno 12"/>
          <p:cNvSpPr/>
          <p:nvPr/>
        </p:nvSpPr>
        <p:spPr>
          <a:xfrm>
            <a:off x="4355976" y="198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kstniOkvir 17"/>
          <p:cNvSpPr txBox="1"/>
          <p:nvPr/>
        </p:nvSpPr>
        <p:spPr>
          <a:xfrm>
            <a:off x="2780184" y="5165576"/>
            <a:ext cx="122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A(t)=A</a:t>
            </a:r>
            <a:r>
              <a:rPr lang="hr-HR" baseline="-25000" dirty="0" smtClean="0"/>
              <a:t>0</a:t>
            </a:r>
            <a:r>
              <a:rPr lang="hr-HR" dirty="0" smtClean="0"/>
              <a:t>e</a:t>
            </a:r>
            <a:r>
              <a:rPr lang="hr-HR" baseline="30000" dirty="0" smtClean="0"/>
              <a:t>-t/</a:t>
            </a:r>
            <a:r>
              <a:rPr lang="el-GR" baseline="30000" dirty="0" smtClean="0"/>
              <a:t>τ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836712"/>
            <a:ext cx="171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Razlika vremena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5" grpId="0" animBg="1"/>
      <p:bldP spid="13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272808" cy="72008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Analiza podataka: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Slika 4" descr="raw-dat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068960"/>
            <a:ext cx="1414615" cy="346903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0" y="2708920"/>
            <a:ext cx="733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Podaci</a:t>
            </a:r>
            <a:endParaRPr lang="en-US" sz="1600" dirty="0"/>
          </a:p>
        </p:txBody>
      </p:sp>
      <p:pic>
        <p:nvPicPr>
          <p:cNvPr id="7" name="Slika 6" descr="mioni-di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140968"/>
            <a:ext cx="969592" cy="3390701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187624" y="2636912"/>
            <a:ext cx="2146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Broj događaja u</a:t>
            </a:r>
          </a:p>
          <a:p>
            <a:r>
              <a:rPr lang="hr-HR" sz="1600" dirty="0" smtClean="0"/>
              <a:t>vremenskom </a:t>
            </a:r>
            <a:r>
              <a:rPr lang="hr-HR" sz="1600" dirty="0" err="1" smtClean="0"/>
              <a:t>iintervalu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9" name="Strelica udesno 8"/>
          <p:cNvSpPr/>
          <p:nvPr/>
        </p:nvSpPr>
        <p:spPr>
          <a:xfrm>
            <a:off x="827584" y="4581128"/>
            <a:ext cx="54636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niOkvir 9"/>
          <p:cNvSpPr txBox="1"/>
          <p:nvPr/>
        </p:nvSpPr>
        <p:spPr>
          <a:xfrm>
            <a:off x="611560" y="4077072"/>
            <a:ext cx="89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Program</a:t>
            </a:r>
            <a:endParaRPr lang="en-US" sz="1600" dirty="0" smtClean="0"/>
          </a:p>
        </p:txBody>
      </p:sp>
      <p:sp>
        <p:nvSpPr>
          <p:cNvPr id="12" name="Strelica savijena prema gore 11"/>
          <p:cNvSpPr/>
          <p:nvPr/>
        </p:nvSpPr>
        <p:spPr>
          <a:xfrm>
            <a:off x="3131840" y="2564904"/>
            <a:ext cx="1440160" cy="360040"/>
          </a:xfrm>
          <a:prstGeom prst="bentUpArrow">
            <a:avLst>
              <a:gd name="adj1" fmla="val 25000"/>
              <a:gd name="adj2" fmla="val 1155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extrem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573016"/>
            <a:ext cx="6521568" cy="2880320"/>
          </a:xfrm>
          <a:prstGeom prst="rect">
            <a:avLst/>
          </a:prstGeom>
        </p:spPr>
      </p:pic>
      <p:sp>
        <p:nvSpPr>
          <p:cNvPr id="13" name="Strelica zakrivljena ulijevo 12"/>
          <p:cNvSpPr/>
          <p:nvPr/>
        </p:nvSpPr>
        <p:spPr>
          <a:xfrm rot="-1800000">
            <a:off x="7619207" y="2731361"/>
            <a:ext cx="910036" cy="91139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5616" y="1772816"/>
            <a:ext cx="7523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sz="2800" dirty="0" err="1" smtClean="0"/>
              <a:t>Mathematica</a:t>
            </a:r>
            <a:r>
              <a:rPr lang="hr-HR" sz="2800" dirty="0" smtClean="0"/>
              <a:t>, Sage, Excel, </a:t>
            </a:r>
            <a:r>
              <a:rPr lang="hr-HR" sz="2800" dirty="0" err="1" smtClean="0"/>
              <a:t>Paw</a:t>
            </a:r>
            <a:r>
              <a:rPr lang="hr-HR" sz="2800" dirty="0" smtClean="0"/>
              <a:t>, </a:t>
            </a:r>
            <a:r>
              <a:rPr lang="hr-HR" sz="2800" dirty="0" err="1" smtClean="0"/>
              <a:t>Physica</a:t>
            </a:r>
            <a:r>
              <a:rPr lang="hr-HR" sz="2800" dirty="0" smtClean="0"/>
              <a:t> </a:t>
            </a:r>
            <a:r>
              <a:rPr lang="hr-HR" sz="2800" dirty="0" err="1" smtClean="0"/>
              <a:t>Extrema</a:t>
            </a:r>
            <a:r>
              <a:rPr lang="hr-HR" sz="2800" dirty="0" smtClean="0"/>
              <a:t>,….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2852936"/>
            <a:ext cx="170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Physica</a:t>
            </a:r>
            <a:r>
              <a:rPr lang="hr-HR" dirty="0" smtClean="0"/>
              <a:t> </a:t>
            </a:r>
            <a:r>
              <a:rPr lang="hr-HR" dirty="0" err="1" smtClean="0"/>
              <a:t>Extrema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 animBg="1"/>
      <p:bldP spid="13" grpId="0" animBg="1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124744"/>
          </a:xfrm>
        </p:spPr>
        <p:txBody>
          <a:bodyPr>
            <a:noAutofit/>
          </a:bodyPr>
          <a:lstStyle/>
          <a:p>
            <a:r>
              <a:rPr lang="hr-HR" sz="3600" dirty="0" smtClean="0"/>
              <a:t>Razvijena jednostavna </a:t>
            </a:r>
            <a:r>
              <a:rPr lang="hr-HR" sz="3600" dirty="0" err="1" smtClean="0"/>
              <a:t>Python</a:t>
            </a:r>
            <a:r>
              <a:rPr lang="hr-HR" sz="3600" dirty="0" smtClean="0"/>
              <a:t> aplikacija za analizu podataka s grafičkim  sučeljem</a:t>
            </a:r>
            <a:endParaRPr lang="en-US" sz="3600" dirty="0"/>
          </a:p>
        </p:txBody>
      </p:sp>
      <p:pic>
        <p:nvPicPr>
          <p:cNvPr id="5" name="Picture 4" descr="janc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247472"/>
            <a:ext cx="5328592" cy="561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9336" cy="1066130"/>
          </a:xfrm>
        </p:spPr>
        <p:txBody>
          <a:bodyPr>
            <a:noAutofit/>
          </a:bodyPr>
          <a:lstStyle/>
          <a:p>
            <a:r>
              <a:rPr lang="hr-HR" sz="4000" dirty="0" smtClean="0"/>
              <a:t>Što nam je potrebno za ovaj eksperiment?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r>
              <a:rPr lang="hr-HR" dirty="0" smtClean="0"/>
              <a:t>Scintilacijski detektor + HV</a:t>
            </a:r>
          </a:p>
          <a:p>
            <a:r>
              <a:rPr lang="hr-HR" dirty="0" smtClean="0"/>
              <a:t>Sustav za procesiranje i akviziciju podataka</a:t>
            </a:r>
          </a:p>
          <a:p>
            <a:r>
              <a:rPr lang="hr-HR" dirty="0" smtClean="0"/>
              <a:t>Računalo + program za analizu</a:t>
            </a:r>
          </a:p>
          <a:p>
            <a:r>
              <a:rPr lang="hr-HR" dirty="0" smtClean="0"/>
              <a:t>(Osciloskop ili</a:t>
            </a:r>
          </a:p>
          <a:p>
            <a:pPr>
              <a:buNone/>
            </a:pPr>
            <a:r>
              <a:rPr lang="hr-HR" dirty="0" smtClean="0"/>
              <a:t>      </a:t>
            </a:r>
            <a:r>
              <a:rPr lang="hr-HR" dirty="0" err="1" smtClean="0"/>
              <a:t>digitizer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661248"/>
            <a:ext cx="84359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Drugi jednostavni eksperimenti za mjerenje života </a:t>
            </a:r>
            <a:r>
              <a:rPr lang="hr-HR" sz="2800" dirty="0" err="1" smtClean="0"/>
              <a:t>miona</a:t>
            </a:r>
            <a:endParaRPr lang="hr-HR" sz="2800" dirty="0" smtClean="0"/>
          </a:p>
          <a:p>
            <a:r>
              <a:rPr lang="hr-HR" sz="2800" dirty="0" smtClean="0"/>
              <a:t>(bazirani na TDC)</a:t>
            </a:r>
          </a:p>
          <a:p>
            <a:endParaRPr lang="en-US" sz="2800" dirty="0"/>
          </a:p>
        </p:txBody>
      </p:sp>
      <p:pic>
        <p:nvPicPr>
          <p:cNvPr id="5" name="Slika 2" descr="mion-setu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924944"/>
            <a:ext cx="3395869" cy="254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Eksperiment pogodan za srednje škole?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Kozmičke  zrake.</a:t>
            </a:r>
          </a:p>
          <a:p>
            <a:r>
              <a:rPr lang="hr-HR" dirty="0" smtClean="0"/>
              <a:t>Elementarne čestice (</a:t>
            </a:r>
            <a:r>
              <a:rPr lang="hr-HR" dirty="0" err="1" smtClean="0"/>
              <a:t>mion</a:t>
            </a:r>
            <a:r>
              <a:rPr lang="hr-HR" dirty="0" smtClean="0"/>
              <a:t>, elektron, </a:t>
            </a:r>
            <a:r>
              <a:rPr lang="hr-HR" dirty="0" err="1" smtClean="0"/>
              <a:t>neutrini</a:t>
            </a:r>
            <a:r>
              <a:rPr lang="hr-HR" dirty="0" smtClean="0"/>
              <a:t>).</a:t>
            </a:r>
          </a:p>
          <a:p>
            <a:r>
              <a:rPr lang="hr-HR" dirty="0" smtClean="0"/>
              <a:t>Specijalna teorija relativnosti, dilatacija vremena.</a:t>
            </a:r>
          </a:p>
          <a:p>
            <a:r>
              <a:rPr lang="hr-HR" dirty="0" smtClean="0"/>
              <a:t>Radioaktivni raspadi.</a:t>
            </a:r>
          </a:p>
          <a:p>
            <a:r>
              <a:rPr lang="hr-HR" dirty="0" smtClean="0"/>
              <a:t>Interakcija elementarnih čestica s materijom.</a:t>
            </a:r>
          </a:p>
          <a:p>
            <a:r>
              <a:rPr lang="hr-HR" dirty="0" smtClean="0"/>
              <a:t>Suvremeni detektori i elektronika.</a:t>
            </a:r>
          </a:p>
          <a:p>
            <a:r>
              <a:rPr lang="hr-HR" dirty="0" smtClean="0"/>
              <a:t>Obrada podataka.</a:t>
            </a:r>
          </a:p>
          <a:p>
            <a:r>
              <a:rPr lang="hr-HR" dirty="0" smtClean="0"/>
              <a:t>Statistika.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994122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Suradnici: Zoran Matić, elektronika</a:t>
            </a:r>
            <a:endParaRPr lang="en-US" sz="3600" dirty="0"/>
          </a:p>
        </p:txBody>
      </p:sp>
      <p:pic>
        <p:nvPicPr>
          <p:cNvPr id="6" name="Picture 5" descr="mati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0748"/>
            <a:ext cx="7596336" cy="5697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9011344" cy="994122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Suradnici: Ivica Friščić, </a:t>
            </a:r>
            <a:r>
              <a:rPr lang="hr-HR" sz="3600" smtClean="0"/>
              <a:t>scintilacijski detektor(i)</a:t>
            </a:r>
            <a:endParaRPr lang="en-US" sz="3600" dirty="0"/>
          </a:p>
        </p:txBody>
      </p:sp>
      <p:pic>
        <p:nvPicPr>
          <p:cNvPr id="3" name="Picture 2" descr="iv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6743595" cy="4896544"/>
          </a:xfrm>
          <a:prstGeom prst="rect">
            <a:avLst/>
          </a:prstGeom>
        </p:spPr>
      </p:pic>
      <p:pic>
        <p:nvPicPr>
          <p:cNvPr id="5" name="Picture 4" descr="scin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980728"/>
            <a:ext cx="1979712" cy="2826099"/>
          </a:xfrm>
          <a:prstGeom prst="rect">
            <a:avLst/>
          </a:prstGeom>
        </p:spPr>
      </p:pic>
      <p:pic>
        <p:nvPicPr>
          <p:cNvPr id="6" name="Picture 5" descr="sci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3645024"/>
            <a:ext cx="1197886" cy="295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Suradnici: Petar </a:t>
            </a:r>
            <a:r>
              <a:rPr lang="hr-HR" sz="3600" dirty="0" err="1" smtClean="0"/>
              <a:t>Žugec</a:t>
            </a:r>
            <a:r>
              <a:rPr lang="hr-HR" sz="3600" dirty="0" smtClean="0"/>
              <a:t>, analiza </a:t>
            </a:r>
            <a:r>
              <a:rPr lang="hr-HR" sz="3600" dirty="0" err="1" smtClean="0"/>
              <a:t>Root</a:t>
            </a:r>
            <a:r>
              <a:rPr lang="hr-HR" sz="3600" dirty="0" smtClean="0"/>
              <a:t> programima </a:t>
            </a:r>
            <a:endParaRPr lang="en-US" sz="3600" dirty="0"/>
          </a:p>
        </p:txBody>
      </p:sp>
      <p:pic>
        <p:nvPicPr>
          <p:cNvPr id="7" name="Picture 6" descr="pe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6081298" cy="5105011"/>
          </a:xfrm>
          <a:prstGeom prst="rect">
            <a:avLst/>
          </a:prstGeom>
        </p:spPr>
      </p:pic>
      <p:pic>
        <p:nvPicPr>
          <p:cNvPr id="3" name="Slika 11" descr="m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584" y="836712"/>
            <a:ext cx="3744416" cy="2374591"/>
          </a:xfrm>
          <a:prstGeom prst="rect">
            <a:avLst/>
          </a:prstGeom>
        </p:spPr>
      </p:pic>
      <p:pic>
        <p:nvPicPr>
          <p:cNvPr id="6" name="Picture 5" descr="root-b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4004692" cy="2591821"/>
          </a:xfrm>
          <a:prstGeom prst="rect">
            <a:avLst/>
          </a:prstGeom>
        </p:spPr>
      </p:pic>
      <p:pic>
        <p:nvPicPr>
          <p:cNvPr id="196610" name="Picture 2" descr="C:\Users\bosnar\aplikacije\aplikacije\muon\popularizacija\2014\predavanje\slike\root-ba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3888432" cy="2496783"/>
          </a:xfrm>
          <a:prstGeom prst="rect">
            <a:avLst/>
          </a:prstGeom>
          <a:noFill/>
        </p:spPr>
      </p:pic>
      <p:pic>
        <p:nvPicPr>
          <p:cNvPr id="8" name="Picture 7" descr="f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6192" y="3573016"/>
            <a:ext cx="3797808" cy="245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Suradnici: Hrvoje </a:t>
            </a:r>
            <a:r>
              <a:rPr lang="hr-HR" sz="3600" dirty="0" err="1" smtClean="0"/>
              <a:t>Janči</a:t>
            </a:r>
            <a:r>
              <a:rPr lang="hr-HR" sz="3600" dirty="0" smtClean="0"/>
              <a:t>, </a:t>
            </a:r>
            <a:r>
              <a:rPr lang="hr-HR" sz="3600" dirty="0" err="1" smtClean="0"/>
              <a:t>Python</a:t>
            </a:r>
            <a:r>
              <a:rPr lang="hr-HR" sz="3600" dirty="0" smtClean="0"/>
              <a:t> aplikacija</a:t>
            </a:r>
            <a:endParaRPr lang="en-US" sz="3600" dirty="0"/>
          </a:p>
        </p:txBody>
      </p:sp>
      <p:pic>
        <p:nvPicPr>
          <p:cNvPr id="4" name="Picture 3" descr="janc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392488" cy="4624895"/>
          </a:xfrm>
          <a:prstGeom prst="rect">
            <a:avLst/>
          </a:prstGeom>
        </p:spPr>
      </p:pic>
      <p:pic>
        <p:nvPicPr>
          <p:cNvPr id="5" name="Picture 4" descr="janc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72816"/>
            <a:ext cx="5876507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Istraživanja na velikim akceleratorima</a:t>
            </a:r>
            <a:endParaRPr lang="en-US" dirty="0"/>
          </a:p>
        </p:txBody>
      </p:sp>
      <p:pic>
        <p:nvPicPr>
          <p:cNvPr id="5" name="Picture 4" descr="ln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179703" cy="2592288"/>
          </a:xfrm>
          <a:prstGeom prst="rect">
            <a:avLst/>
          </a:prstGeom>
        </p:spPr>
      </p:pic>
      <p:pic>
        <p:nvPicPr>
          <p:cNvPr id="6" name="Picture 5" descr="ln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581128"/>
            <a:ext cx="2953239" cy="1944216"/>
          </a:xfrm>
          <a:prstGeom prst="rect">
            <a:avLst/>
          </a:prstGeom>
        </p:spPr>
      </p:pic>
      <p:pic>
        <p:nvPicPr>
          <p:cNvPr id="7" name="Picture 6" descr="lnf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221088"/>
            <a:ext cx="3246262" cy="216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4" y="5085184"/>
            <a:ext cx="3442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Složeni detektorski </a:t>
            </a:r>
          </a:p>
          <a:p>
            <a:r>
              <a:rPr lang="hr-HR" sz="2400" dirty="0" smtClean="0"/>
              <a:t>Sustavi.</a:t>
            </a:r>
          </a:p>
          <a:p>
            <a:r>
              <a:rPr lang="hr-HR" sz="2400" dirty="0" smtClean="0"/>
              <a:t>Napredna tehnologija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980728"/>
            <a:ext cx="306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Laboratori</a:t>
            </a:r>
            <a:r>
              <a:rPr lang="hr-HR" dirty="0" smtClean="0"/>
              <a:t> </a:t>
            </a:r>
            <a:r>
              <a:rPr lang="hr-HR" dirty="0" err="1" smtClean="0"/>
              <a:t>Nazionali</a:t>
            </a:r>
            <a:r>
              <a:rPr lang="hr-HR" dirty="0" smtClean="0"/>
              <a:t> </a:t>
            </a:r>
            <a:r>
              <a:rPr lang="hr-HR" dirty="0" err="1" smtClean="0"/>
              <a:t>di</a:t>
            </a:r>
            <a:r>
              <a:rPr lang="hr-HR" dirty="0" smtClean="0"/>
              <a:t> </a:t>
            </a:r>
            <a:r>
              <a:rPr lang="hr-HR" dirty="0" err="1" smtClean="0"/>
              <a:t>Frascati</a:t>
            </a:r>
            <a:endParaRPr lang="hr-HR" dirty="0" smtClean="0"/>
          </a:p>
          <a:p>
            <a:r>
              <a:rPr lang="hr-HR" dirty="0" smtClean="0"/>
              <a:t>e</a:t>
            </a:r>
            <a:r>
              <a:rPr lang="hr-HR" baseline="30000" dirty="0" smtClean="0"/>
              <a:t>+</a:t>
            </a:r>
            <a:r>
              <a:rPr lang="hr-HR" dirty="0" smtClean="0"/>
              <a:t> </a:t>
            </a:r>
            <a:r>
              <a:rPr lang="hr-HR" dirty="0" err="1" smtClean="0"/>
              <a:t>e</a:t>
            </a:r>
            <a:r>
              <a:rPr lang="hr-HR" baseline="30000" dirty="0" smtClean="0"/>
              <a:t>-</a:t>
            </a:r>
            <a:r>
              <a:rPr lang="hr-HR" dirty="0" smtClean="0"/>
              <a:t> </a:t>
            </a:r>
            <a:r>
              <a:rPr lang="hr-HR" dirty="0" err="1" smtClean="0"/>
              <a:t>sudarač</a:t>
            </a:r>
            <a:endParaRPr lang="en-US" dirty="0"/>
          </a:p>
        </p:txBody>
      </p:sp>
      <p:pic>
        <p:nvPicPr>
          <p:cNvPr id="10" name="Picture 9" descr="a1-spek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556792"/>
            <a:ext cx="3888432" cy="2916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0192" y="119675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MAMI, </a:t>
            </a:r>
            <a:r>
              <a:rPr lang="hr-HR" dirty="0" err="1" smtClean="0"/>
              <a:t>Mainz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 descr="mion-setu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556792"/>
            <a:ext cx="6228184" cy="4671138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4391472" y="0"/>
            <a:ext cx="4752528" cy="2858616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-900000">
            <a:off x="5221236" y="98649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Hvala na pažnji!</a:t>
            </a:r>
          </a:p>
          <a:p>
            <a:r>
              <a:rPr lang="hr-HR" sz="2800" dirty="0" smtClean="0"/>
              <a:t>Pitanja…</a:t>
            </a:r>
          </a:p>
        </p:txBody>
      </p:sp>
      <p:pic>
        <p:nvPicPr>
          <p:cNvPr id="7" name="Picture 6" descr="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36504" cy="3240360"/>
          </a:xfrm>
          <a:prstGeom prst="rect">
            <a:avLst/>
          </a:prstGeom>
        </p:spPr>
      </p:pic>
      <p:pic>
        <p:nvPicPr>
          <p:cNvPr id="8" name="Picture 7" descr="pyth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2598130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34780"/>
            <a:ext cx="242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bosnar@phy.hr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91354" y="6457890"/>
            <a:ext cx="6152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www.phy.hr/~</a:t>
            </a:r>
            <a:r>
              <a:rPr lang="hr-HR" sz="2000" dirty="0" err="1" smtClean="0"/>
              <a:t>bosnar</a:t>
            </a:r>
            <a:r>
              <a:rPr lang="hr-HR" sz="2000" dirty="0" smtClean="0"/>
              <a:t>/</a:t>
            </a:r>
            <a:r>
              <a:rPr lang="hr-HR" sz="2000" dirty="0" err="1" smtClean="0"/>
              <a:t>mion</a:t>
            </a:r>
            <a:r>
              <a:rPr lang="hr-HR" sz="2000" dirty="0" smtClean="0"/>
              <a:t>/prezentacije/zg_290115.html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Tok kozmičkih zraka</a:t>
            </a:r>
            <a:endParaRPr lang="en-US" dirty="0"/>
          </a:p>
        </p:txBody>
      </p:sp>
      <p:pic>
        <p:nvPicPr>
          <p:cNvPr id="4" name="Content Placeholder 3" descr="tok-C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4176464" cy="4876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Mjerenja Hess</a:t>
            </a:r>
            <a:endParaRPr lang="en-US" dirty="0"/>
          </a:p>
        </p:txBody>
      </p:sp>
      <p:pic>
        <p:nvPicPr>
          <p:cNvPr id="197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219" y="1600200"/>
            <a:ext cx="4723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Elektroskop</a:t>
            </a:r>
            <a:endParaRPr lang="en-US" dirty="0"/>
          </a:p>
        </p:txBody>
      </p:sp>
      <p:pic>
        <p:nvPicPr>
          <p:cNvPr id="4" name="Content Placeholder 3" descr="electrosco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816424" cy="4266474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Pierre</a:t>
            </a:r>
            <a:r>
              <a:rPr lang="hr-HR" dirty="0" smtClean="0"/>
              <a:t> </a:t>
            </a:r>
            <a:r>
              <a:rPr lang="hr-HR" dirty="0" err="1" smtClean="0"/>
              <a:t>Auger</a:t>
            </a:r>
            <a:r>
              <a:rPr lang="hr-HR" smtClean="0"/>
              <a:t> eksperiment</a:t>
            </a:r>
            <a:endParaRPr lang="en-US"/>
          </a:p>
        </p:txBody>
      </p:sp>
      <p:pic>
        <p:nvPicPr>
          <p:cNvPr id="4" name="Content Placeholder 3" descr="au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8064896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Istraživanja na velikim akceleratorima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949280"/>
            <a:ext cx="8254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Da li je moguć jednostavan i dostupan edukacijski eksperiment prikladan za </a:t>
            </a:r>
          </a:p>
          <a:p>
            <a:r>
              <a:rPr lang="hr-HR" sz="2000" b="1" dirty="0" smtClean="0">
                <a:solidFill>
                  <a:srgbClr val="FF0000"/>
                </a:solidFill>
              </a:rPr>
              <a:t>studentske laboratorijske vježbe, pa čak i srednje škole?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941168"/>
            <a:ext cx="3442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Složeni detektorski sustavi</a:t>
            </a:r>
          </a:p>
          <a:p>
            <a:r>
              <a:rPr lang="hr-HR" sz="2400" dirty="0" smtClean="0"/>
              <a:t>Napredna tehnologija</a:t>
            </a:r>
            <a:endParaRPr lang="en-US" sz="2400" dirty="0"/>
          </a:p>
        </p:txBody>
      </p:sp>
      <p:pic>
        <p:nvPicPr>
          <p:cNvPr id="8" name="Picture 7" descr="cer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1628800"/>
            <a:ext cx="4353211" cy="1512168"/>
          </a:xfrm>
          <a:prstGeom prst="rect">
            <a:avLst/>
          </a:prstGeom>
        </p:spPr>
      </p:pic>
      <p:pic>
        <p:nvPicPr>
          <p:cNvPr id="10" name="Picture 9" descr="cer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84984"/>
            <a:ext cx="2433154" cy="1584176"/>
          </a:xfrm>
          <a:prstGeom prst="rect">
            <a:avLst/>
          </a:prstGeom>
        </p:spPr>
      </p:pic>
      <p:pic>
        <p:nvPicPr>
          <p:cNvPr id="11" name="Picture 10" descr="cern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9510" y="3284984"/>
            <a:ext cx="3624898" cy="2715174"/>
          </a:xfrm>
          <a:prstGeom prst="rect">
            <a:avLst/>
          </a:prstGeom>
        </p:spPr>
      </p:pic>
      <p:pic>
        <p:nvPicPr>
          <p:cNvPr id="12" name="Picture 11" descr="cern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980728"/>
            <a:ext cx="3258226" cy="24482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1052736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CERN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3356992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4221088"/>
            <a:ext cx="5770984" cy="3052936"/>
          </a:xfrm>
        </p:spPr>
        <p:txBody>
          <a:bodyPr/>
          <a:lstStyle/>
          <a:p>
            <a:r>
              <a:rPr lang="hr-HR" dirty="0" smtClean="0"/>
              <a:t>Mjerenje vremena života</a:t>
            </a:r>
          </a:p>
          <a:p>
            <a:r>
              <a:rPr lang="hr-HR" dirty="0" smtClean="0"/>
              <a:t>Mjerenje mase</a:t>
            </a:r>
          </a:p>
          <a:p>
            <a:r>
              <a:rPr lang="hr-HR" dirty="0" smtClean="0"/>
              <a:t>Paritet</a:t>
            </a:r>
          </a:p>
          <a:p>
            <a:r>
              <a:rPr lang="hr-HR" dirty="0" smtClean="0"/>
              <a:t>Magnetski moment</a:t>
            </a:r>
            <a:endParaRPr lang="en-US" dirty="0"/>
          </a:p>
        </p:txBody>
      </p:sp>
      <p:pic>
        <p:nvPicPr>
          <p:cNvPr id="4" name="Picture 3" descr="standard_mod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849" y="0"/>
            <a:ext cx="4176171" cy="4492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229200"/>
            <a:ext cx="4107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Laboratorijski eksperimenti</a:t>
            </a:r>
          </a:p>
          <a:p>
            <a:r>
              <a:rPr lang="hr-HR" sz="2800" dirty="0" smtClean="0"/>
              <a:t> s </a:t>
            </a:r>
            <a:r>
              <a:rPr lang="hr-HR" sz="2800" dirty="0" err="1" smtClean="0"/>
              <a:t>mionima</a:t>
            </a:r>
            <a:r>
              <a:rPr lang="hr-HR" sz="2800" dirty="0" smtClean="0"/>
              <a:t>:</a:t>
            </a:r>
            <a:endParaRPr lang="en-US" sz="2800" dirty="0"/>
          </a:p>
        </p:txBody>
      </p:sp>
      <p:sp>
        <p:nvSpPr>
          <p:cNvPr id="12" name="Donut 11"/>
          <p:cNvSpPr/>
          <p:nvPr/>
        </p:nvSpPr>
        <p:spPr>
          <a:xfrm>
            <a:off x="1043608" y="2780928"/>
            <a:ext cx="1800200" cy="22322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-1500000">
            <a:off x="2400868" y="2180127"/>
            <a:ext cx="3010878" cy="275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2080" y="1340768"/>
            <a:ext cx="3569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Dostupan u kozmičkom</a:t>
            </a:r>
          </a:p>
          <a:p>
            <a:r>
              <a:rPr lang="hr-HR" sz="2800" dirty="0" smtClean="0"/>
              <a:t>zračenju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2" grpId="0" animBg="1"/>
      <p:bldP spid="12" grpId="1" animBg="1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err="1" smtClean="0">
                <a:latin typeface="Arial Black" pitchFamily="34" charset="0"/>
              </a:rPr>
              <a:t>Mion</a:t>
            </a:r>
            <a:r>
              <a:rPr lang="hr-HR" dirty="0" smtClean="0">
                <a:latin typeface="Arial Black" pitchFamily="34" charset="0"/>
              </a:rPr>
              <a:t> µ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hr-HR" sz="2800" dirty="0" err="1" smtClean="0"/>
              <a:t>Lepton</a:t>
            </a:r>
            <a:r>
              <a:rPr lang="hr-HR" sz="2800" dirty="0" smtClean="0"/>
              <a:t>, nema strukturu</a:t>
            </a:r>
          </a:p>
          <a:p>
            <a:r>
              <a:rPr lang="hr-HR" sz="2800" dirty="0" smtClean="0"/>
              <a:t>Naboj: µ</a:t>
            </a:r>
            <a:r>
              <a:rPr lang="hr-HR" sz="2800" baseline="30000" dirty="0" smtClean="0"/>
              <a:t>+</a:t>
            </a:r>
            <a:r>
              <a:rPr lang="hr-HR" sz="2800" dirty="0" smtClean="0"/>
              <a:t> , µ</a:t>
            </a:r>
            <a:r>
              <a:rPr lang="hr-HR" sz="2800" baseline="30000" dirty="0" smtClean="0"/>
              <a:t>-</a:t>
            </a:r>
          </a:p>
          <a:p>
            <a:r>
              <a:rPr lang="hr-HR" sz="2800" dirty="0" smtClean="0"/>
              <a:t>Raspad:</a:t>
            </a:r>
            <a:r>
              <a:rPr lang="hr-HR" dirty="0" smtClean="0"/>
              <a:t>  </a:t>
            </a:r>
          </a:p>
          <a:p>
            <a:pPr>
              <a:buNone/>
            </a:pPr>
            <a:r>
              <a:rPr lang="hr-HR" dirty="0" smtClean="0"/>
              <a:t>                    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r>
              <a:rPr lang="hr-HR" sz="2800" dirty="0" smtClean="0"/>
              <a:t>Masa = </a:t>
            </a:r>
            <a:r>
              <a:rPr lang="en-US" sz="2800" dirty="0" smtClean="0"/>
              <a:t>105</a:t>
            </a:r>
            <a:r>
              <a:rPr lang="hr-HR" sz="2800" dirty="0" smtClean="0"/>
              <a:t>.</a:t>
            </a:r>
            <a:r>
              <a:rPr lang="en-US" sz="2800" dirty="0" smtClean="0"/>
              <a:t>6583715</a:t>
            </a:r>
            <a:r>
              <a:rPr lang="hr-HR" sz="2800" dirty="0" smtClean="0"/>
              <a:t> </a:t>
            </a:r>
            <a:r>
              <a:rPr lang="en-US" sz="2800" dirty="0" smtClean="0"/>
              <a:t>±</a:t>
            </a:r>
            <a:r>
              <a:rPr lang="hr-HR" sz="2800" dirty="0" smtClean="0"/>
              <a:t> </a:t>
            </a:r>
            <a:r>
              <a:rPr lang="en-US" sz="2800" dirty="0" smtClean="0"/>
              <a:t>0</a:t>
            </a:r>
            <a:r>
              <a:rPr lang="hr-HR" sz="2800" dirty="0" smtClean="0"/>
              <a:t>.</a:t>
            </a:r>
            <a:r>
              <a:rPr lang="en-US" sz="2800" dirty="0" smtClean="0"/>
              <a:t>0000035</a:t>
            </a:r>
            <a:r>
              <a:rPr lang="hr-HR" sz="2800" dirty="0" smtClean="0"/>
              <a:t> </a:t>
            </a:r>
            <a:r>
              <a:rPr lang="hr-HR" sz="2800" dirty="0" err="1" smtClean="0"/>
              <a:t>MeV</a:t>
            </a:r>
            <a:r>
              <a:rPr lang="hr-HR" sz="2800" dirty="0" smtClean="0"/>
              <a:t>/c</a:t>
            </a:r>
            <a:r>
              <a:rPr lang="hr-HR" sz="2800" baseline="30000" dirty="0" smtClean="0"/>
              <a:t>2</a:t>
            </a:r>
          </a:p>
          <a:p>
            <a:r>
              <a:rPr lang="hr-HR" sz="2800" dirty="0" smtClean="0"/>
              <a:t>Vrijeme života= </a:t>
            </a:r>
            <a:r>
              <a:rPr lang="en-US" sz="2800" dirty="0" smtClean="0"/>
              <a:t>2.1969811</a:t>
            </a:r>
            <a:r>
              <a:rPr lang="hr-HR" sz="2800" dirty="0" smtClean="0"/>
              <a:t> </a:t>
            </a:r>
            <a:r>
              <a:rPr lang="en-US" sz="2800" dirty="0" smtClean="0"/>
              <a:t>±</a:t>
            </a:r>
            <a:r>
              <a:rPr lang="hr-HR" sz="2800" dirty="0" smtClean="0"/>
              <a:t> </a:t>
            </a:r>
            <a:r>
              <a:rPr lang="en-US" sz="2800" dirty="0" smtClean="0"/>
              <a:t>0</a:t>
            </a:r>
            <a:r>
              <a:rPr lang="hr-HR" sz="2800" dirty="0" smtClean="0"/>
              <a:t> </a:t>
            </a:r>
            <a:r>
              <a:rPr lang="en-US" sz="2800" dirty="0" smtClean="0"/>
              <a:t>.0000022</a:t>
            </a:r>
            <a:r>
              <a:rPr lang="hr-HR" sz="2800" dirty="0" smtClean="0"/>
              <a:t>  * 10</a:t>
            </a:r>
            <a:r>
              <a:rPr lang="hr-HR" sz="2800" baseline="30000" dirty="0" smtClean="0"/>
              <a:t>-6</a:t>
            </a:r>
            <a:r>
              <a:rPr lang="hr-HR" sz="2800" dirty="0" smtClean="0"/>
              <a:t> s</a:t>
            </a:r>
          </a:p>
          <a:p>
            <a:pPr>
              <a:buNone/>
            </a:pPr>
            <a:r>
              <a:rPr lang="hr-HR" dirty="0" smtClean="0"/>
              <a:t>     </a:t>
            </a:r>
            <a:r>
              <a:rPr lang="hr-HR" sz="2800" i="1" dirty="0" smtClean="0"/>
              <a:t>(</a:t>
            </a:r>
            <a:r>
              <a:rPr lang="en-US" sz="2800" i="1" dirty="0" err="1" smtClean="0">
                <a:sym typeface="Wingdings" pitchFamily="2" charset="2"/>
              </a:rPr>
              <a:t>D.W.Weber</a:t>
            </a:r>
            <a:r>
              <a:rPr lang="en-US" sz="2800" i="1" dirty="0" smtClean="0">
                <a:sym typeface="Wingdings" pitchFamily="2" charset="2"/>
              </a:rPr>
              <a:t>, Phys. </a:t>
            </a:r>
            <a:r>
              <a:rPr lang="en-US" sz="2800" i="1" dirty="0" err="1" smtClean="0">
                <a:sym typeface="Wingdings" pitchFamily="2" charset="2"/>
              </a:rPr>
              <a:t>Rev.Lett</a:t>
            </a:r>
            <a:r>
              <a:rPr lang="en-US" sz="2800" i="1" dirty="0" smtClean="0">
                <a:sym typeface="Wingdings" pitchFamily="2" charset="2"/>
              </a:rPr>
              <a:t>. 106.041803 (2011</a:t>
            </a:r>
            <a:r>
              <a:rPr lang="hr-HR" sz="2800" i="1" dirty="0" smtClean="0">
                <a:sym typeface="Wingdings" pitchFamily="2" charset="2"/>
              </a:rPr>
              <a:t>))</a:t>
            </a:r>
          </a:p>
          <a:p>
            <a:r>
              <a:rPr lang="hr-HR" sz="3000" dirty="0" smtClean="0"/>
              <a:t>Današnja istraživanja svojstva </a:t>
            </a:r>
            <a:r>
              <a:rPr lang="hr-HR" sz="3000" dirty="0" err="1" smtClean="0"/>
              <a:t>miona</a:t>
            </a:r>
            <a:r>
              <a:rPr lang="hr-HR" sz="3000" dirty="0" smtClean="0"/>
              <a:t> uporabom akceleratora</a:t>
            </a:r>
          </a:p>
          <a:p>
            <a:r>
              <a:rPr lang="hr-HR" sz="3000" dirty="0" smtClean="0"/>
              <a:t>Otkriven 1937. u kozmičkim zrakama</a:t>
            </a:r>
          </a:p>
          <a:p>
            <a:endParaRPr lang="hr-HR" sz="3000" dirty="0" smtClean="0"/>
          </a:p>
          <a:p>
            <a:endParaRPr lang="hr-HR" sz="2800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baseline="30000" dirty="0" smtClean="0"/>
          </a:p>
          <a:p>
            <a:pPr>
              <a:buNone/>
            </a:pPr>
            <a:endParaRPr lang="en-US" baseline="30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92080" y="4437112"/>
          <a:ext cx="45719" cy="298574"/>
        </p:xfrm>
        <a:graphic>
          <a:graphicData uri="http://schemas.openxmlformats.org/presentationml/2006/ole">
            <p:oleObj spid="_x0000_s89090" name="Jednadžba" r:id="rId3" imgW="139680" imgH="164880" progId="Equation.3">
              <p:embed/>
            </p:oleObj>
          </a:graphicData>
        </a:graphic>
      </p:graphicFrame>
      <p:pic>
        <p:nvPicPr>
          <p:cNvPr id="5" name="Slika 6" descr="mu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836712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483768" y="1844824"/>
          <a:ext cx="3727152" cy="847080"/>
        </p:xfrm>
        <a:graphic>
          <a:graphicData uri="http://schemas.openxmlformats.org/presentationml/2006/ole">
            <p:oleObj spid="_x0000_s89091" name="Jednadžba" r:id="rId5" imgW="1117440" imgH="253800" progId="Equation.3">
              <p:embed/>
            </p:oleObj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2411760" y="2420888"/>
          <a:ext cx="3727450" cy="846138"/>
        </p:xfrm>
        <a:graphic>
          <a:graphicData uri="http://schemas.openxmlformats.org/presentationml/2006/ole">
            <p:oleObj spid="_x0000_s89093" name="Jednadžba" r:id="rId6" imgW="11174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 smtClean="0"/>
              <a:t>Kozmičke  zrake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460851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Otkriće kozmičkih zraka: V. Hess, 1912. godine.</a:t>
            </a:r>
          </a:p>
          <a:p>
            <a:r>
              <a:rPr lang="hr-HR" sz="2800" dirty="0" smtClean="0"/>
              <a:t>1936. Nobelova nagrada</a:t>
            </a:r>
          </a:p>
        </p:txBody>
      </p:sp>
      <p:pic>
        <p:nvPicPr>
          <p:cNvPr id="4" name="Picture 3" descr="Hessbal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3096344" cy="3598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162880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Otkrića u kozmičkim zrakama:</a:t>
            </a:r>
          </a:p>
          <a:p>
            <a:r>
              <a:rPr lang="hr-HR" sz="2400" dirty="0" smtClean="0"/>
              <a:t>-</a:t>
            </a:r>
            <a:r>
              <a:rPr lang="hr-HR" sz="2400" dirty="0" err="1" smtClean="0"/>
              <a:t>pozitron</a:t>
            </a:r>
            <a:r>
              <a:rPr lang="hr-HR" sz="2400" dirty="0" smtClean="0"/>
              <a:t>, 1932.</a:t>
            </a:r>
          </a:p>
          <a:p>
            <a:r>
              <a:rPr lang="hr-HR" sz="2400" dirty="0" smtClean="0"/>
              <a:t>-</a:t>
            </a:r>
            <a:r>
              <a:rPr lang="hr-HR" sz="2400" dirty="0" err="1" smtClean="0"/>
              <a:t>mion</a:t>
            </a:r>
            <a:r>
              <a:rPr lang="hr-HR" sz="2400" dirty="0" smtClean="0"/>
              <a:t>, 1937.</a:t>
            </a:r>
          </a:p>
          <a:p>
            <a:r>
              <a:rPr lang="hr-HR" sz="2400" dirty="0" smtClean="0"/>
              <a:t>-pion, 1947.</a:t>
            </a:r>
          </a:p>
          <a:p>
            <a:r>
              <a:rPr lang="hr-HR" sz="2400" dirty="0" smtClean="0"/>
              <a:t>-</a:t>
            </a:r>
            <a:r>
              <a:rPr lang="hr-HR" sz="2400" dirty="0" err="1" smtClean="0"/>
              <a:t>hiperjezgre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63642" y="4365104"/>
            <a:ext cx="38803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Današnja istraživanja:</a:t>
            </a:r>
          </a:p>
          <a:p>
            <a:r>
              <a:rPr lang="hr-HR" sz="2400" dirty="0" smtClean="0"/>
              <a:t>-porijeklo kozmičkih zraka</a:t>
            </a:r>
          </a:p>
          <a:p>
            <a:r>
              <a:rPr lang="hr-HR" sz="2400" dirty="0" smtClean="0"/>
              <a:t> najviših   energija</a:t>
            </a:r>
          </a:p>
          <a:p>
            <a:r>
              <a:rPr lang="hr-HR" sz="2400" dirty="0" smtClean="0"/>
              <a:t>-oscilacije </a:t>
            </a:r>
            <a:r>
              <a:rPr lang="hr-HR" sz="2400" dirty="0" err="1" smtClean="0"/>
              <a:t>neutrina</a:t>
            </a:r>
            <a:endParaRPr lang="hr-HR" sz="2400" dirty="0" smtClean="0"/>
          </a:p>
          <a:p>
            <a:r>
              <a:rPr lang="hr-HR" sz="2400" dirty="0" smtClean="0"/>
              <a:t>-gama zrake</a:t>
            </a:r>
          </a:p>
          <a:p>
            <a:r>
              <a:rPr lang="hr-HR" sz="2400" dirty="0" smtClean="0"/>
              <a:t>-materija/antimaterija (e+/e-)</a:t>
            </a:r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3933056"/>
            <a:ext cx="454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Fizika elementarnih čestica -&gt; akceleratori</a:t>
            </a:r>
            <a:endParaRPr lang="en-US" sz="2000" dirty="0"/>
          </a:p>
        </p:txBody>
      </p:sp>
      <p:pic>
        <p:nvPicPr>
          <p:cNvPr id="8" name="Picture 7" descr="hess-electrosc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437112"/>
            <a:ext cx="2560487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Kozmički </a:t>
            </a:r>
            <a:r>
              <a:rPr lang="hr-HR" dirty="0" err="1" smtClean="0"/>
              <a:t>mioni</a:t>
            </a:r>
            <a:endParaRPr lang="en-US" dirty="0"/>
          </a:p>
        </p:txBody>
      </p:sp>
      <p:pic>
        <p:nvPicPr>
          <p:cNvPr id="4" name="Slika 3" descr="CosmicRa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283968" cy="4613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908720"/>
            <a:ext cx="83032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Kozmičke (primarne) zrake: neutralne i nabijene čestice koje upadaju u atmosferu.</a:t>
            </a:r>
          </a:p>
          <a:p>
            <a:r>
              <a:rPr lang="hr-HR" dirty="0" smtClean="0"/>
              <a:t>Nabijene kozmičke zrake :   uglavnom atomske jezgre ~(87% protoni, 11% jezgre helija, </a:t>
            </a:r>
          </a:p>
          <a:p>
            <a:r>
              <a:rPr lang="hr-HR" dirty="0" smtClean="0"/>
              <a:t>                                                  2% druge jezgre), ~2% elektrona.</a:t>
            </a:r>
          </a:p>
          <a:p>
            <a:r>
              <a:rPr lang="hr-HR" dirty="0" smtClean="0"/>
              <a:t>                                                                          (</a:t>
            </a:r>
            <a:r>
              <a:rPr lang="hr-HR" i="1" dirty="0" err="1" smtClean="0"/>
              <a:t>D.H</a:t>
            </a:r>
            <a:r>
              <a:rPr lang="hr-HR" i="1" dirty="0" smtClean="0"/>
              <a:t>. </a:t>
            </a:r>
            <a:r>
              <a:rPr lang="hr-HR" i="1" dirty="0" err="1" smtClean="0"/>
              <a:t>Perkins</a:t>
            </a:r>
            <a:r>
              <a:rPr lang="hr-HR" i="1" dirty="0" smtClean="0"/>
              <a:t>,  </a:t>
            </a:r>
            <a:r>
              <a:rPr lang="hr-HR" i="1" dirty="0" err="1" smtClean="0"/>
              <a:t>Particle</a:t>
            </a:r>
            <a:r>
              <a:rPr lang="hr-HR" i="1" dirty="0" smtClean="0"/>
              <a:t> </a:t>
            </a:r>
            <a:r>
              <a:rPr lang="hr-HR" i="1" dirty="0" err="1" smtClean="0"/>
              <a:t>Astrophysics</a:t>
            </a:r>
            <a:r>
              <a:rPr lang="hr-HR" dirty="0" smtClean="0"/>
              <a:t>)</a:t>
            </a:r>
          </a:p>
          <a:p>
            <a:endParaRPr lang="hr-H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99992" y="3501008"/>
            <a:ext cx="3788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Većina </a:t>
            </a:r>
            <a:r>
              <a:rPr lang="hr-HR" dirty="0" err="1" smtClean="0"/>
              <a:t>miona</a:t>
            </a:r>
            <a:r>
              <a:rPr lang="hr-HR" dirty="0" smtClean="0"/>
              <a:t> nastaje na visini ~15 km.</a:t>
            </a:r>
          </a:p>
          <a:p>
            <a:r>
              <a:rPr lang="hr-HR" dirty="0" smtClean="0"/>
              <a:t>Relativistički efekt dilatacije vremena.</a:t>
            </a:r>
          </a:p>
        </p:txBody>
      </p:sp>
      <p:sp>
        <p:nvSpPr>
          <p:cNvPr id="8" name="TekstniOkvir 11"/>
          <p:cNvSpPr txBox="1"/>
          <p:nvPr/>
        </p:nvSpPr>
        <p:spPr>
          <a:xfrm>
            <a:off x="0" y="6550223"/>
            <a:ext cx="4742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http://pdg.lbl.gov/2008/</a:t>
            </a:r>
            <a:r>
              <a:rPr lang="hr-HR" sz="1400" i="1" dirty="0" err="1" smtClean="0"/>
              <a:t>reviews</a:t>
            </a:r>
            <a:r>
              <a:rPr lang="hr-HR" sz="1400" i="1" dirty="0" smtClean="0"/>
              <a:t>/rpp2008-</a:t>
            </a:r>
            <a:r>
              <a:rPr lang="hr-HR" sz="1400" i="1" dirty="0" err="1" smtClean="0"/>
              <a:t>rev</a:t>
            </a:r>
            <a:r>
              <a:rPr lang="hr-HR" sz="1400" i="1" dirty="0" smtClean="0"/>
              <a:t>-</a:t>
            </a:r>
            <a:r>
              <a:rPr lang="hr-HR" sz="1400" i="1" dirty="0" err="1" smtClean="0"/>
              <a:t>cosmic</a:t>
            </a:r>
            <a:r>
              <a:rPr lang="hr-HR" sz="1400" i="1" dirty="0" smtClean="0"/>
              <a:t>-</a:t>
            </a:r>
            <a:r>
              <a:rPr lang="hr-HR" sz="1400" i="1" dirty="0" err="1" smtClean="0"/>
              <a:t>rays.pdf</a:t>
            </a:r>
            <a:r>
              <a:rPr lang="hr-HR" sz="1400" i="1" dirty="0" smtClean="0"/>
              <a:t> 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8691" y="4221088"/>
            <a:ext cx="487530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Kozmičke zrake su izvor </a:t>
            </a:r>
            <a:r>
              <a:rPr lang="hr-HR" sz="2800" b="1" dirty="0" err="1" smtClean="0">
                <a:solidFill>
                  <a:srgbClr val="FF0000"/>
                </a:solidFill>
              </a:rPr>
              <a:t>miona</a:t>
            </a:r>
            <a:endParaRPr lang="hr-HR" sz="2800" b="1" dirty="0" smtClean="0">
              <a:solidFill>
                <a:srgbClr val="FF0000"/>
              </a:solidFill>
            </a:endParaRPr>
          </a:p>
          <a:p>
            <a:r>
              <a:rPr lang="hr-HR" sz="2400" dirty="0" smtClean="0"/>
              <a:t>~200 m</a:t>
            </a:r>
            <a:r>
              <a:rPr lang="hr-HR" sz="2400" baseline="30000" dirty="0" smtClean="0"/>
              <a:t>2</a:t>
            </a:r>
            <a:r>
              <a:rPr lang="hr-HR" sz="2400" dirty="0" smtClean="0"/>
              <a:t>/s, </a:t>
            </a:r>
          </a:p>
          <a:p>
            <a:r>
              <a:rPr lang="hr-HR" sz="2400" dirty="0" smtClean="0"/>
              <a:t>kutna ovisnost ~cos</a:t>
            </a:r>
            <a:r>
              <a:rPr lang="hr-HR" sz="2400" baseline="30000" dirty="0" smtClean="0"/>
              <a:t>2</a:t>
            </a:r>
            <a:r>
              <a:rPr lang="el-GR" sz="2400" dirty="0" smtClean="0"/>
              <a:t>ϑ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prosječna energija ~ 2 </a:t>
            </a:r>
            <a:r>
              <a:rPr lang="hr-HR" sz="2400" dirty="0" err="1" smtClean="0"/>
              <a:t>GeV</a:t>
            </a:r>
            <a:endParaRPr lang="hr-HR" sz="2400" dirty="0" smtClean="0"/>
          </a:p>
          <a:p>
            <a:r>
              <a:rPr lang="hr-HR" sz="2400" dirty="0" smtClean="0"/>
              <a:t>gube energiju i interakciji s materijom</a:t>
            </a:r>
          </a:p>
          <a:p>
            <a:endParaRPr lang="hr-HR" dirty="0" smtClean="0"/>
          </a:p>
        </p:txBody>
      </p:sp>
      <p:sp>
        <p:nvSpPr>
          <p:cNvPr id="9" name="Rectangle 8"/>
          <p:cNvSpPr/>
          <p:nvPr/>
        </p:nvSpPr>
        <p:spPr>
          <a:xfrm>
            <a:off x="4716016" y="2132856"/>
            <a:ext cx="203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Energije do 10 </a:t>
            </a:r>
            <a:r>
              <a:rPr lang="hr-HR" baseline="30000" dirty="0" smtClean="0"/>
              <a:t>21</a:t>
            </a:r>
            <a:r>
              <a:rPr lang="hr-HR" dirty="0" smtClean="0"/>
              <a:t> eV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7984" y="2492896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Upadaju u zemljinu atmosferu i proizvode sekundarne čestice, od </a:t>
            </a:r>
            <a:r>
              <a:rPr lang="hr-HR" dirty="0" err="1" smtClean="0"/>
              <a:t>leptona</a:t>
            </a:r>
            <a:r>
              <a:rPr lang="hr-HR" dirty="0" smtClean="0"/>
              <a:t> na površini:</a:t>
            </a:r>
            <a:r>
              <a:rPr lang="hr-HR" b="1" dirty="0" smtClean="0"/>
              <a:t> </a:t>
            </a:r>
            <a:r>
              <a:rPr lang="hr-HR" b="1" dirty="0" err="1" smtClean="0"/>
              <a:t>mioni</a:t>
            </a:r>
            <a:r>
              <a:rPr lang="hr-HR" dirty="0" smtClean="0"/>
              <a:t>, elektroni, </a:t>
            </a:r>
            <a:r>
              <a:rPr lang="hr-HR" dirty="0" err="1" smtClean="0"/>
              <a:t>neutrini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55576" y="4365104"/>
            <a:ext cx="6192688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5328592" cy="620688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4000" b="1" dirty="0" smtClean="0"/>
              <a:t>Raspad </a:t>
            </a:r>
            <a:r>
              <a:rPr lang="hr-HR" sz="4000" b="1" dirty="0" err="1" smtClean="0"/>
              <a:t>miona</a:t>
            </a:r>
            <a:endParaRPr lang="en-US" sz="4000" b="1" dirty="0"/>
          </a:p>
        </p:txBody>
      </p:sp>
      <p:sp>
        <p:nvSpPr>
          <p:cNvPr id="4" name="TekstniOkvir 13"/>
          <p:cNvSpPr txBox="1"/>
          <p:nvPr/>
        </p:nvSpPr>
        <p:spPr>
          <a:xfrm>
            <a:off x="539552" y="2420888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N(t)=N</a:t>
            </a:r>
            <a:r>
              <a:rPr lang="hr-HR" sz="3200" baseline="-25000" dirty="0" smtClean="0"/>
              <a:t>0</a:t>
            </a:r>
            <a:r>
              <a:rPr lang="hr-HR" sz="3200" dirty="0" smtClean="0"/>
              <a:t>e</a:t>
            </a:r>
            <a:r>
              <a:rPr lang="hr-HR" sz="3200" baseline="30000" dirty="0" smtClean="0"/>
              <a:t>-</a:t>
            </a:r>
            <a:r>
              <a:rPr lang="hr-HR" sz="3200" baseline="30000" dirty="0" err="1" smtClean="0"/>
              <a:t>λt</a:t>
            </a:r>
            <a:endParaRPr lang="en-US" sz="3200" dirty="0"/>
          </a:p>
        </p:txBody>
      </p:sp>
      <p:sp>
        <p:nvSpPr>
          <p:cNvPr id="5" name="TekstniOkvir 14"/>
          <p:cNvSpPr txBox="1"/>
          <p:nvPr/>
        </p:nvSpPr>
        <p:spPr>
          <a:xfrm>
            <a:off x="1115616" y="4437112"/>
            <a:ext cx="156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/>
              <a:t>τ = 1/λ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450912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sz="2800" dirty="0" smtClean="0"/>
              <a:t>srednje vrijeme života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115616" y="3068960"/>
            <a:ext cx="743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λ      -   konstanta raspada</a:t>
            </a:r>
            <a:endParaRPr lang="en-US" sz="2400" dirty="0" smtClean="0"/>
          </a:p>
          <a:p>
            <a:r>
              <a:rPr lang="hr-HR" sz="2400" dirty="0" smtClean="0"/>
              <a:t>N</a:t>
            </a:r>
            <a:r>
              <a:rPr lang="hr-HR" sz="2400" baseline="-25000" dirty="0" smtClean="0"/>
              <a:t>0</a:t>
            </a:r>
            <a:r>
              <a:rPr lang="hr-HR" sz="2400" dirty="0" smtClean="0"/>
              <a:t>    – broj </a:t>
            </a:r>
            <a:r>
              <a:rPr lang="hr-HR" sz="2400" dirty="0" err="1" smtClean="0"/>
              <a:t>miona</a:t>
            </a:r>
            <a:r>
              <a:rPr lang="hr-HR" sz="2400" dirty="0" smtClean="0"/>
              <a:t> u vremenu t=0</a:t>
            </a:r>
          </a:p>
          <a:p>
            <a:r>
              <a:rPr lang="hr-HR" sz="2400" dirty="0" smtClean="0"/>
              <a:t>N(t) – broj preostalih </a:t>
            </a:r>
            <a:r>
              <a:rPr lang="hr-HR" sz="2400" dirty="0" err="1" smtClean="0"/>
              <a:t>miona</a:t>
            </a:r>
            <a:r>
              <a:rPr lang="hr-HR" sz="2400" dirty="0" smtClean="0"/>
              <a:t> nakon vremena 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5589240"/>
            <a:ext cx="653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Kako mjeriti (srednje) vrijeme života  </a:t>
            </a:r>
          </a:p>
          <a:p>
            <a:r>
              <a:rPr lang="hr-HR" sz="3200" b="1" dirty="0" smtClean="0"/>
              <a:t>kozmičkih </a:t>
            </a:r>
            <a:r>
              <a:rPr lang="hr-HR" sz="3200" b="1" dirty="0" err="1" smtClean="0"/>
              <a:t>miona</a:t>
            </a:r>
            <a:r>
              <a:rPr lang="hr-HR" sz="3200" b="1" dirty="0" smtClean="0"/>
              <a:t>?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191683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Raspad </a:t>
            </a:r>
            <a:r>
              <a:rPr lang="hr-HR" sz="2400" dirty="0" err="1" smtClean="0"/>
              <a:t>miona</a:t>
            </a:r>
            <a:r>
              <a:rPr lang="el-GR" sz="2400" dirty="0" smtClean="0"/>
              <a:t> </a:t>
            </a:r>
            <a:r>
              <a:rPr lang="hr-HR" sz="2400" dirty="0" smtClean="0"/>
              <a:t>slijedi zakon radioaktivnog raspada:</a:t>
            </a:r>
            <a:endParaRPr lang="en-US" sz="2400" dirty="0"/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395536" y="980728"/>
          <a:ext cx="3528392" cy="872959"/>
        </p:xfrm>
        <a:graphic>
          <a:graphicData uri="http://schemas.openxmlformats.org/presentationml/2006/ole">
            <p:oleObj spid="_x0000_s134146" name="Jednadžba" r:id="rId4" imgW="1117440" imgH="253800" progId="Equation.3">
              <p:embed/>
            </p:oleObj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5148064" y="1052736"/>
          <a:ext cx="3172137" cy="720080"/>
        </p:xfrm>
        <a:graphic>
          <a:graphicData uri="http://schemas.openxmlformats.org/presentationml/2006/ole">
            <p:oleObj spid="_x0000_s134147" name="Jednadžba" r:id="rId5" imgW="11174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1549</Words>
  <Application>Microsoft Office PowerPoint</Application>
  <PresentationFormat>On-screen Show (4:3)</PresentationFormat>
  <Paragraphs>276</Paragraphs>
  <Slides>36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tema</vt:lpstr>
      <vt:lpstr>Jednadžba</vt:lpstr>
      <vt:lpstr>Jednostavan sustav za mjerenje života kozmičkih miona</vt:lpstr>
      <vt:lpstr>Standardni model elementarnih čestica</vt:lpstr>
      <vt:lpstr>Istraživanja na velikim akceleratorima</vt:lpstr>
      <vt:lpstr>Istraživanja na velikim akceleratorima</vt:lpstr>
      <vt:lpstr>Slide 5</vt:lpstr>
      <vt:lpstr>Mion µ</vt:lpstr>
      <vt:lpstr>Kozmičke  zrake</vt:lpstr>
      <vt:lpstr>Kozmički mioni</vt:lpstr>
      <vt:lpstr> Raspad miona</vt:lpstr>
      <vt:lpstr>N(t)=N0e-t/τ  </vt:lpstr>
      <vt:lpstr>Klasičan studentski laboratorijski eksperiment</vt:lpstr>
      <vt:lpstr>Scintilacijski detektor</vt:lpstr>
      <vt:lpstr>Scintilacijski materijal</vt:lpstr>
      <vt:lpstr>Fotomultiplikator (PMT)</vt:lpstr>
      <vt:lpstr>Slide 15</vt:lpstr>
      <vt:lpstr> </vt:lpstr>
      <vt:lpstr>Jednostavan sustav za mjerenje života miona ?</vt:lpstr>
      <vt:lpstr>Što se događa sa signalom u elektronici</vt:lpstr>
      <vt:lpstr>Jednostavan sustav za mjerenje života miona</vt:lpstr>
      <vt:lpstr>      Sakupljeni podaci </vt:lpstr>
      <vt:lpstr>Napredni pristup: Root (CERN)</vt:lpstr>
      <vt:lpstr>Analiza podataka: </vt:lpstr>
      <vt:lpstr>Razvijena jednostavna Python aplikacija za analizu podataka s grafičkim  sučeljem</vt:lpstr>
      <vt:lpstr>Što nam je potrebno za ovaj eksperiment?</vt:lpstr>
      <vt:lpstr>Eksperiment pogodan za srednje škole?</vt:lpstr>
      <vt:lpstr>Suradnici: Zoran Matić, elektronika</vt:lpstr>
      <vt:lpstr>Suradnici: Ivica Friščić, scintilacijski detektor(i)</vt:lpstr>
      <vt:lpstr>Suradnici: Petar Žugec, analiza Root programima </vt:lpstr>
      <vt:lpstr>Suradnici: Hrvoje Janči, Python aplikacija</vt:lpstr>
      <vt:lpstr>Slide 30</vt:lpstr>
      <vt:lpstr>Slide 31</vt:lpstr>
      <vt:lpstr>Slide 32</vt:lpstr>
      <vt:lpstr>Tok kozmičkih zraka</vt:lpstr>
      <vt:lpstr>Mjerenja Hess</vt:lpstr>
      <vt:lpstr>Elektroskop</vt:lpstr>
      <vt:lpstr>Pierre Auger eksperiment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setup for cosmic  muon lifetime measurement</dc:title>
  <dc:creator>bosnar</dc:creator>
  <cp:lastModifiedBy>bosnar</cp:lastModifiedBy>
  <cp:revision>400</cp:revision>
  <dcterms:modified xsi:type="dcterms:W3CDTF">2015-01-29T15:31:30Z</dcterms:modified>
</cp:coreProperties>
</file>